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991" r:id="rId1"/>
    <p:sldMasterId id="2147484004" r:id="rId2"/>
  </p:sldMasterIdLst>
  <p:notesMasterIdLst>
    <p:notesMasterId r:id="rId30"/>
  </p:notesMasterIdLst>
  <p:sldIdLst>
    <p:sldId id="256" r:id="rId3"/>
    <p:sldId id="587" r:id="rId4"/>
    <p:sldId id="306" r:id="rId5"/>
    <p:sldId id="257" r:id="rId6"/>
    <p:sldId id="309" r:id="rId7"/>
    <p:sldId id="303" r:id="rId8"/>
    <p:sldId id="258" r:id="rId9"/>
    <p:sldId id="310" r:id="rId10"/>
    <p:sldId id="261" r:id="rId11"/>
    <p:sldId id="311" r:id="rId12"/>
    <p:sldId id="304" r:id="rId13"/>
    <p:sldId id="586" r:id="rId14"/>
    <p:sldId id="259" r:id="rId15"/>
    <p:sldId id="263" r:id="rId16"/>
    <p:sldId id="264" r:id="rId17"/>
    <p:sldId id="260" r:id="rId18"/>
    <p:sldId id="266" r:id="rId19"/>
    <p:sldId id="265" r:id="rId20"/>
    <p:sldId id="268" r:id="rId21"/>
    <p:sldId id="269" r:id="rId22"/>
    <p:sldId id="270" r:id="rId23"/>
    <p:sldId id="276" r:id="rId24"/>
    <p:sldId id="284" r:id="rId25"/>
    <p:sldId id="285" r:id="rId26"/>
    <p:sldId id="588" r:id="rId27"/>
    <p:sldId id="585" r:id="rId28"/>
    <p:sldId id="58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2"/>
    <p:restoredTop sz="93469"/>
  </p:normalViewPr>
  <p:slideViewPr>
    <p:cSldViewPr snapToGrid="0" snapToObjects="1">
      <p:cViewPr>
        <p:scale>
          <a:sx n="100" d="100"/>
          <a:sy n="100" d="100"/>
        </p:scale>
        <p:origin x="2816" y="488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C72A77FF-10FA-3C4A-881C-1962AB8C0867}"/>
    <pc:docChg chg="delSld">
      <pc:chgData name="pavlos protopapas" userId="74894_tp_dropbox" providerId="OAuth2" clId="{C72A77FF-10FA-3C4A-881C-1962AB8C0867}" dt="2020-07-21T00:41:46.179" v="1" actId="2696"/>
      <pc:docMkLst>
        <pc:docMk/>
      </pc:docMkLst>
      <pc:sldChg chg="del">
        <pc:chgData name="pavlos protopapas" userId="74894_tp_dropbox" providerId="OAuth2" clId="{C72A77FF-10FA-3C4A-881C-1962AB8C0867}" dt="2020-07-21T00:41:12.543" v="0" actId="2696"/>
        <pc:sldMkLst>
          <pc:docMk/>
          <pc:sldMk cId="2016729929" sldId="348"/>
        </pc:sldMkLst>
      </pc:sldChg>
      <pc:sldChg chg="del">
        <pc:chgData name="pavlos protopapas" userId="74894_tp_dropbox" providerId="OAuth2" clId="{C72A77FF-10FA-3C4A-881C-1962AB8C0867}" dt="2020-07-21T00:41:46.179" v="1" actId="2696"/>
        <pc:sldMkLst>
          <pc:docMk/>
          <pc:sldMk cId="353097759" sldId="34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it clear that </a:t>
            </a:r>
            <a:r>
              <a:rPr lang="en-US" dirty="0" err="1"/>
              <a:t>x_q</a:t>
            </a:r>
            <a:r>
              <a:rPr lang="en-US" dirty="0"/>
              <a:t> is really </a:t>
            </a:r>
            <a:r>
              <a:rPr lang="en-US" dirty="0" err="1"/>
              <a:t>x_i,q</a:t>
            </a:r>
            <a:r>
              <a:rPr lang="en-US" dirty="0"/>
              <a:t>?</a:t>
            </a:r>
            <a:r>
              <a:rPr lang="en-US" baseline="0" dirty="0"/>
              <a:t> (DLS)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60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22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04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53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33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24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45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45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40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8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20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changed</a:t>
            </a:r>
            <a:r>
              <a:rPr lang="en-US" baseline="0" dirty="0"/>
              <a:t> </a:t>
            </a:r>
            <a:r>
              <a:rPr lang="en-US" baseline="0" dirty="0" err="1"/>
              <a:t>y_p</a:t>
            </a:r>
            <a:r>
              <a:rPr lang="en-US" baseline="0" dirty="0"/>
              <a:t> to </a:t>
            </a:r>
            <a:r>
              <a:rPr lang="en-US" baseline="0" dirty="0" err="1"/>
              <a:t>y_n</a:t>
            </a:r>
            <a:r>
              <a:rPr lang="en-US" baseline="0" dirty="0"/>
              <a:t>.  I think this makes the dimensions correct now. (DLS)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65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1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x</a:t>
            </a:r>
            <a:r>
              <a:rPr lang="en-US" baseline="0" dirty="0"/>
              <a:t> and y to uppercase? (DLS)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7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5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9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29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87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2143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4077850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06014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75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413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6634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908217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3775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85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137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08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9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70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57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8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3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1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31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36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8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9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0.png"/><Relationship Id="rId5" Type="http://schemas.openxmlformats.org/officeDocument/2006/relationships/image" Target="../media/image110.png"/><Relationship Id="rId10" Type="http://schemas.openxmlformats.org/officeDocument/2006/relationships/image" Target="../media/image161.png"/><Relationship Id="rId4" Type="http://schemas.openxmlformats.org/officeDocument/2006/relationships/image" Target="../media/image131.png"/><Relationship Id="rId9" Type="http://schemas.openxmlformats.org/officeDocument/2006/relationships/image" Target="../media/image1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1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Introduction to Regression</a:t>
            </a:r>
            <a:br>
              <a:rPr lang="en-US" dirty="0"/>
            </a:br>
            <a:r>
              <a:rPr lang="en-US" dirty="0"/>
              <a:t>Part A - </a:t>
            </a:r>
            <a:r>
              <a:rPr lang="en-US" dirty="0" err="1"/>
              <a:t>kNN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Statistical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8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vs. Statistical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983807"/>
                <a:ext cx="10327008" cy="4815744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will assume that the response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, relates to the predictors,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through some unknown function expressed generally as: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sz="2400" b="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Here,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the unknown function expressing an underlying rule for relating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𝜀</m:t>
                    </m:r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the random amount (unrelated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)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differs from the rule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A </a:t>
                </a:r>
                <a:r>
                  <a:rPr lang="en-US" sz="2400" b="1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statistical model</a:t>
                </a:r>
                <a:r>
                  <a:rPr lang="en-US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2400" dirty="0"/>
                  <a:t>is any algorithm that estimates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. We denote the estimated function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.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983807"/>
                <a:ext cx="10327008" cy="4815744"/>
              </a:xfrm>
              <a:blipFill>
                <a:blip r:embed="rId3"/>
                <a:stretch>
                  <a:fillRect l="-861" t="-1055" r="-1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6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46D7-E3F3-D944-A662-F1E6E18E4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predicting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CE7FC-53A0-B746-B0FA-EBA400E78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Motivation</a:t>
            </a:r>
            <a:r>
              <a:rPr lang="en-US" dirty="0"/>
              <a:t>: Predict Sales</a:t>
            </a:r>
          </a:p>
          <a:p>
            <a:r>
              <a:rPr lang="en-US" dirty="0"/>
              <a:t>Build a model to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predict</a:t>
            </a:r>
            <a:r>
              <a:rPr lang="en-US" dirty="0"/>
              <a:t> sales based on TV budget 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03F3E-1D55-8648-9F21-C9842658C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1B2C0-4383-594B-8936-691B8460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15" y="2588446"/>
            <a:ext cx="4630067" cy="342329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479149-D931-3C43-AAF2-15107A8489AB}"/>
              </a:ext>
            </a:extLst>
          </p:cNvPr>
          <p:cNvSpPr txBox="1">
            <a:spLocks/>
          </p:cNvSpPr>
          <p:nvPr/>
        </p:nvSpPr>
        <p:spPr>
          <a:xfrm>
            <a:off x="5907314" y="2965817"/>
            <a:ext cx="5935394" cy="188604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response,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y,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the sales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predictor,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is TV budget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336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EBD50D-B36D-7B4F-AAAF-E58223053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1" y="1461334"/>
            <a:ext cx="6857999" cy="4571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 flipH="1">
            <a:off x="8871679" y="6023424"/>
            <a:ext cx="698206" cy="523073"/>
          </a:xfrm>
          <a:prstGeom prst="wedgeRoundRectCallout">
            <a:avLst>
              <a:gd name="adj1" fmla="val 160316"/>
              <a:gd name="adj2" fmla="val -10607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930735" y="6082729"/>
            <a:ext cx="580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344038" y="2719006"/>
            <a:ext cx="698206" cy="523073"/>
            <a:chOff x="1344038" y="2719006"/>
            <a:chExt cx="698206" cy="523073"/>
          </a:xfrm>
        </p:grpSpPr>
        <p:sp>
          <p:nvSpPr>
            <p:cNvPr id="19" name="Rounded Rectangular Callout 18"/>
            <p:cNvSpPr/>
            <p:nvPr/>
          </p:nvSpPr>
          <p:spPr>
            <a:xfrm flipH="1">
              <a:off x="1344038" y="2719006"/>
              <a:ext cx="698206" cy="523073"/>
            </a:xfrm>
            <a:prstGeom prst="wedgeRoundRectCallout">
              <a:avLst>
                <a:gd name="adj1" fmla="val -150051"/>
                <a:gd name="adj2" fmla="val 59156"/>
                <a:gd name="adj3" fmla="val 16667"/>
              </a:avLst>
            </a:prstGeom>
            <a:noFill/>
            <a:ln w="15875" cap="rnd" cmpd="thickThin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3094" y="2765098"/>
              <a:ext cx="58009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i="1" dirty="0">
                  <a:latin typeface="Karla" charset="0"/>
                  <a:ea typeface="Karla" charset="0"/>
                  <a:cs typeface="Karla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4648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549469-8AF1-9940-B998-470C6F7A3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1" y="1461334"/>
            <a:ext cx="6857999" cy="4571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5798873" y="1991638"/>
            <a:ext cx="45719" cy="3118981"/>
          </a:xfrm>
          <a:custGeom>
            <a:avLst/>
            <a:gdLst>
              <a:gd name="connsiteX0" fmla="*/ 88360 w 188568"/>
              <a:gd name="connsiteY0" fmla="*/ 3056351 h 3056351"/>
              <a:gd name="connsiteX1" fmla="*/ 75834 w 188568"/>
              <a:gd name="connsiteY1" fmla="*/ 2906039 h 3056351"/>
              <a:gd name="connsiteX2" fmla="*/ 63308 w 188568"/>
              <a:gd name="connsiteY2" fmla="*/ 2843409 h 3056351"/>
              <a:gd name="connsiteX3" fmla="*/ 38256 w 188568"/>
              <a:gd name="connsiteY3" fmla="*/ 2743200 h 3056351"/>
              <a:gd name="connsiteX4" fmla="*/ 13204 w 188568"/>
              <a:gd name="connsiteY4" fmla="*/ 2655518 h 3056351"/>
              <a:gd name="connsiteX5" fmla="*/ 13204 w 188568"/>
              <a:gd name="connsiteY5" fmla="*/ 2242159 h 3056351"/>
              <a:gd name="connsiteX6" fmla="*/ 38256 w 188568"/>
              <a:gd name="connsiteY6" fmla="*/ 2204581 h 3056351"/>
              <a:gd name="connsiteX7" fmla="*/ 50782 w 188568"/>
              <a:gd name="connsiteY7" fmla="*/ 2167003 h 3056351"/>
              <a:gd name="connsiteX8" fmla="*/ 75834 w 188568"/>
              <a:gd name="connsiteY8" fmla="*/ 2116899 h 3056351"/>
              <a:gd name="connsiteX9" fmla="*/ 100886 w 188568"/>
              <a:gd name="connsiteY9" fmla="*/ 2016691 h 3056351"/>
              <a:gd name="connsiteX10" fmla="*/ 138464 w 188568"/>
              <a:gd name="connsiteY10" fmla="*/ 1929009 h 3056351"/>
              <a:gd name="connsiteX11" fmla="*/ 150990 w 188568"/>
              <a:gd name="connsiteY11" fmla="*/ 1878905 h 3056351"/>
              <a:gd name="connsiteX12" fmla="*/ 163516 w 188568"/>
              <a:gd name="connsiteY12" fmla="*/ 1841327 h 3056351"/>
              <a:gd name="connsiteX13" fmla="*/ 188568 w 188568"/>
              <a:gd name="connsiteY13" fmla="*/ 1753644 h 3056351"/>
              <a:gd name="connsiteX14" fmla="*/ 163516 w 188568"/>
              <a:gd name="connsiteY14" fmla="*/ 1590806 h 3056351"/>
              <a:gd name="connsiteX15" fmla="*/ 150990 w 188568"/>
              <a:gd name="connsiteY15" fmla="*/ 1528176 h 3056351"/>
              <a:gd name="connsiteX16" fmla="*/ 125938 w 188568"/>
              <a:gd name="connsiteY16" fmla="*/ 1453020 h 3056351"/>
              <a:gd name="connsiteX17" fmla="*/ 75834 w 188568"/>
              <a:gd name="connsiteY17" fmla="*/ 713984 h 3056351"/>
              <a:gd name="connsiteX18" fmla="*/ 50782 w 188568"/>
              <a:gd name="connsiteY18" fmla="*/ 538620 h 3056351"/>
              <a:gd name="connsiteX19" fmla="*/ 38256 w 188568"/>
              <a:gd name="connsiteY19" fmla="*/ 475990 h 3056351"/>
              <a:gd name="connsiteX20" fmla="*/ 13204 w 188568"/>
              <a:gd name="connsiteY20" fmla="*/ 350729 h 3056351"/>
              <a:gd name="connsiteX21" fmla="*/ 678 w 188568"/>
              <a:gd name="connsiteY21" fmla="*/ 0 h 305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8568" h="3056351">
                <a:moveTo>
                  <a:pt x="88360" y="3056351"/>
                </a:moveTo>
                <a:cubicBezTo>
                  <a:pt x="84185" y="3006247"/>
                  <a:pt x="81709" y="2955972"/>
                  <a:pt x="75834" y="2906039"/>
                </a:cubicBezTo>
                <a:cubicBezTo>
                  <a:pt x="73346" y="2884895"/>
                  <a:pt x="68095" y="2864154"/>
                  <a:pt x="63308" y="2843409"/>
                </a:cubicBezTo>
                <a:cubicBezTo>
                  <a:pt x="55566" y="2809860"/>
                  <a:pt x="46607" y="2776603"/>
                  <a:pt x="38256" y="2743200"/>
                </a:cubicBezTo>
                <a:cubicBezTo>
                  <a:pt x="22528" y="2680288"/>
                  <a:pt x="31174" y="2709427"/>
                  <a:pt x="13204" y="2655518"/>
                </a:cubicBezTo>
                <a:cubicBezTo>
                  <a:pt x="3305" y="2497137"/>
                  <a:pt x="-10755" y="2401885"/>
                  <a:pt x="13204" y="2242159"/>
                </a:cubicBezTo>
                <a:cubicBezTo>
                  <a:pt x="15437" y="2227271"/>
                  <a:pt x="31523" y="2218046"/>
                  <a:pt x="38256" y="2204581"/>
                </a:cubicBezTo>
                <a:cubicBezTo>
                  <a:pt x="44161" y="2192771"/>
                  <a:pt x="45581" y="2179139"/>
                  <a:pt x="50782" y="2167003"/>
                </a:cubicBezTo>
                <a:cubicBezTo>
                  <a:pt x="58138" y="2149840"/>
                  <a:pt x="68478" y="2134062"/>
                  <a:pt x="75834" y="2116899"/>
                </a:cubicBezTo>
                <a:cubicBezTo>
                  <a:pt x="93014" y="2076813"/>
                  <a:pt x="89123" y="2063744"/>
                  <a:pt x="100886" y="2016691"/>
                </a:cubicBezTo>
                <a:cubicBezTo>
                  <a:pt x="116439" y="1954481"/>
                  <a:pt x="111578" y="2000706"/>
                  <a:pt x="138464" y="1929009"/>
                </a:cubicBezTo>
                <a:cubicBezTo>
                  <a:pt x="144509" y="1912890"/>
                  <a:pt x="146261" y="1895458"/>
                  <a:pt x="150990" y="1878905"/>
                </a:cubicBezTo>
                <a:cubicBezTo>
                  <a:pt x="154617" y="1866209"/>
                  <a:pt x="159889" y="1854023"/>
                  <a:pt x="163516" y="1841327"/>
                </a:cubicBezTo>
                <a:cubicBezTo>
                  <a:pt x="194973" y="1731228"/>
                  <a:pt x="158535" y="1843743"/>
                  <a:pt x="188568" y="1753644"/>
                </a:cubicBezTo>
                <a:cubicBezTo>
                  <a:pt x="168846" y="1576150"/>
                  <a:pt x="187623" y="1699286"/>
                  <a:pt x="163516" y="1590806"/>
                </a:cubicBezTo>
                <a:cubicBezTo>
                  <a:pt x="158898" y="1570023"/>
                  <a:pt x="156592" y="1548716"/>
                  <a:pt x="150990" y="1528176"/>
                </a:cubicBezTo>
                <a:cubicBezTo>
                  <a:pt x="144042" y="1502699"/>
                  <a:pt x="125938" y="1453020"/>
                  <a:pt x="125938" y="1453020"/>
                </a:cubicBezTo>
                <a:cubicBezTo>
                  <a:pt x="107209" y="685150"/>
                  <a:pt x="143497" y="1187623"/>
                  <a:pt x="75834" y="713984"/>
                </a:cubicBezTo>
                <a:cubicBezTo>
                  <a:pt x="67483" y="655529"/>
                  <a:pt x="62362" y="596521"/>
                  <a:pt x="50782" y="538620"/>
                </a:cubicBezTo>
                <a:cubicBezTo>
                  <a:pt x="46607" y="517743"/>
                  <a:pt x="41756" y="496990"/>
                  <a:pt x="38256" y="475990"/>
                </a:cubicBezTo>
                <a:cubicBezTo>
                  <a:pt x="19065" y="360843"/>
                  <a:pt x="37212" y="422753"/>
                  <a:pt x="13204" y="350729"/>
                </a:cubicBezTo>
                <a:cubicBezTo>
                  <a:pt x="8874" y="233825"/>
                  <a:pt x="678" y="116984"/>
                  <a:pt x="678" y="0"/>
                </a:cubicBezTo>
              </a:path>
            </a:pathLst>
          </a:cu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/>
              <p:cNvSpPr/>
              <p:nvPr/>
            </p:nvSpPr>
            <p:spPr>
              <a:xfrm flipH="1">
                <a:off x="6312351" y="3390900"/>
                <a:ext cx="1864752" cy="963542"/>
              </a:xfrm>
              <a:prstGeom prst="wedgeRoundRectCallout">
                <a:avLst>
                  <a:gd name="adj1" fmla="val 69233"/>
                  <a:gd name="adj2" fmla="val 119092"/>
                  <a:gd name="adj3" fmla="val 16667"/>
                </a:avLst>
              </a:prstGeom>
              <a:noFill/>
              <a:ln w="15875" cap="rnd" cmpd="thickThin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What is the value of </a:t>
                </a:r>
                <a:r>
                  <a:rPr lang="en-US" i="1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 at this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?</a:t>
                </a:r>
              </a:p>
            </p:txBody>
          </p:sp>
        </mc:Choice>
        <mc:Fallback xmlns="">
          <p:sp>
            <p:nvSpPr>
              <p:cNvPr id="14" name="Rounded Rectangular Callout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12351" y="3390900"/>
                <a:ext cx="1864752" cy="963542"/>
              </a:xfrm>
              <a:prstGeom prst="wedgeRoundRectCallout">
                <a:avLst>
                  <a:gd name="adj1" fmla="val 69233"/>
                  <a:gd name="adj2" fmla="val 119092"/>
                  <a:gd name="adj3" fmla="val 16667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 w="15875" cap="rnd" cmpd="thickThin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61190" y="956458"/>
                <a:ext cx="45047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H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ow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do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we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pred</m:t>
                    </m:r>
                    <m:r>
                      <m:rPr>
                        <m:sty m:val="p"/>
                      </m:rP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ic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t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y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for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some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x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90" y="956458"/>
                <a:ext cx="4504759" cy="461665"/>
              </a:xfrm>
              <a:prstGeom prst="rect">
                <a:avLst/>
              </a:prstGeom>
              <a:blipFill>
                <a:blip r:embed="rId4"/>
                <a:stretch>
                  <a:fillRect l="-1966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nector 2"/>
          <p:cNvSpPr/>
          <p:nvPr/>
        </p:nvSpPr>
        <p:spPr>
          <a:xfrm flipH="1">
            <a:off x="5773125" y="5071017"/>
            <a:ext cx="91440" cy="91440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80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7013897" y="1979112"/>
            <a:ext cx="45719" cy="3118981"/>
          </a:xfrm>
          <a:custGeom>
            <a:avLst/>
            <a:gdLst>
              <a:gd name="connsiteX0" fmla="*/ 88360 w 188568"/>
              <a:gd name="connsiteY0" fmla="*/ 3056351 h 3056351"/>
              <a:gd name="connsiteX1" fmla="*/ 75834 w 188568"/>
              <a:gd name="connsiteY1" fmla="*/ 2906039 h 3056351"/>
              <a:gd name="connsiteX2" fmla="*/ 63308 w 188568"/>
              <a:gd name="connsiteY2" fmla="*/ 2843409 h 3056351"/>
              <a:gd name="connsiteX3" fmla="*/ 38256 w 188568"/>
              <a:gd name="connsiteY3" fmla="*/ 2743200 h 3056351"/>
              <a:gd name="connsiteX4" fmla="*/ 13204 w 188568"/>
              <a:gd name="connsiteY4" fmla="*/ 2655518 h 3056351"/>
              <a:gd name="connsiteX5" fmla="*/ 13204 w 188568"/>
              <a:gd name="connsiteY5" fmla="*/ 2242159 h 3056351"/>
              <a:gd name="connsiteX6" fmla="*/ 38256 w 188568"/>
              <a:gd name="connsiteY6" fmla="*/ 2204581 h 3056351"/>
              <a:gd name="connsiteX7" fmla="*/ 50782 w 188568"/>
              <a:gd name="connsiteY7" fmla="*/ 2167003 h 3056351"/>
              <a:gd name="connsiteX8" fmla="*/ 75834 w 188568"/>
              <a:gd name="connsiteY8" fmla="*/ 2116899 h 3056351"/>
              <a:gd name="connsiteX9" fmla="*/ 100886 w 188568"/>
              <a:gd name="connsiteY9" fmla="*/ 2016691 h 3056351"/>
              <a:gd name="connsiteX10" fmla="*/ 138464 w 188568"/>
              <a:gd name="connsiteY10" fmla="*/ 1929009 h 3056351"/>
              <a:gd name="connsiteX11" fmla="*/ 150990 w 188568"/>
              <a:gd name="connsiteY11" fmla="*/ 1878905 h 3056351"/>
              <a:gd name="connsiteX12" fmla="*/ 163516 w 188568"/>
              <a:gd name="connsiteY12" fmla="*/ 1841327 h 3056351"/>
              <a:gd name="connsiteX13" fmla="*/ 188568 w 188568"/>
              <a:gd name="connsiteY13" fmla="*/ 1753644 h 3056351"/>
              <a:gd name="connsiteX14" fmla="*/ 163516 w 188568"/>
              <a:gd name="connsiteY14" fmla="*/ 1590806 h 3056351"/>
              <a:gd name="connsiteX15" fmla="*/ 150990 w 188568"/>
              <a:gd name="connsiteY15" fmla="*/ 1528176 h 3056351"/>
              <a:gd name="connsiteX16" fmla="*/ 125938 w 188568"/>
              <a:gd name="connsiteY16" fmla="*/ 1453020 h 3056351"/>
              <a:gd name="connsiteX17" fmla="*/ 75834 w 188568"/>
              <a:gd name="connsiteY17" fmla="*/ 713984 h 3056351"/>
              <a:gd name="connsiteX18" fmla="*/ 50782 w 188568"/>
              <a:gd name="connsiteY18" fmla="*/ 538620 h 3056351"/>
              <a:gd name="connsiteX19" fmla="*/ 38256 w 188568"/>
              <a:gd name="connsiteY19" fmla="*/ 475990 h 3056351"/>
              <a:gd name="connsiteX20" fmla="*/ 13204 w 188568"/>
              <a:gd name="connsiteY20" fmla="*/ 350729 h 3056351"/>
              <a:gd name="connsiteX21" fmla="*/ 678 w 188568"/>
              <a:gd name="connsiteY21" fmla="*/ 0 h 305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8568" h="3056351">
                <a:moveTo>
                  <a:pt x="88360" y="3056351"/>
                </a:moveTo>
                <a:cubicBezTo>
                  <a:pt x="84185" y="3006247"/>
                  <a:pt x="81709" y="2955972"/>
                  <a:pt x="75834" y="2906039"/>
                </a:cubicBezTo>
                <a:cubicBezTo>
                  <a:pt x="73346" y="2884895"/>
                  <a:pt x="68095" y="2864154"/>
                  <a:pt x="63308" y="2843409"/>
                </a:cubicBezTo>
                <a:cubicBezTo>
                  <a:pt x="55566" y="2809860"/>
                  <a:pt x="46607" y="2776603"/>
                  <a:pt x="38256" y="2743200"/>
                </a:cubicBezTo>
                <a:cubicBezTo>
                  <a:pt x="22528" y="2680288"/>
                  <a:pt x="31174" y="2709427"/>
                  <a:pt x="13204" y="2655518"/>
                </a:cubicBezTo>
                <a:cubicBezTo>
                  <a:pt x="3305" y="2497137"/>
                  <a:pt x="-10755" y="2401885"/>
                  <a:pt x="13204" y="2242159"/>
                </a:cubicBezTo>
                <a:cubicBezTo>
                  <a:pt x="15437" y="2227271"/>
                  <a:pt x="31523" y="2218046"/>
                  <a:pt x="38256" y="2204581"/>
                </a:cubicBezTo>
                <a:cubicBezTo>
                  <a:pt x="44161" y="2192771"/>
                  <a:pt x="45581" y="2179139"/>
                  <a:pt x="50782" y="2167003"/>
                </a:cubicBezTo>
                <a:cubicBezTo>
                  <a:pt x="58138" y="2149840"/>
                  <a:pt x="68478" y="2134062"/>
                  <a:pt x="75834" y="2116899"/>
                </a:cubicBezTo>
                <a:cubicBezTo>
                  <a:pt x="93014" y="2076813"/>
                  <a:pt x="89123" y="2063744"/>
                  <a:pt x="100886" y="2016691"/>
                </a:cubicBezTo>
                <a:cubicBezTo>
                  <a:pt x="116439" y="1954481"/>
                  <a:pt x="111578" y="2000706"/>
                  <a:pt x="138464" y="1929009"/>
                </a:cubicBezTo>
                <a:cubicBezTo>
                  <a:pt x="144509" y="1912890"/>
                  <a:pt x="146261" y="1895458"/>
                  <a:pt x="150990" y="1878905"/>
                </a:cubicBezTo>
                <a:cubicBezTo>
                  <a:pt x="154617" y="1866209"/>
                  <a:pt x="159889" y="1854023"/>
                  <a:pt x="163516" y="1841327"/>
                </a:cubicBezTo>
                <a:cubicBezTo>
                  <a:pt x="194973" y="1731228"/>
                  <a:pt x="158535" y="1843743"/>
                  <a:pt x="188568" y="1753644"/>
                </a:cubicBezTo>
                <a:cubicBezTo>
                  <a:pt x="168846" y="1576150"/>
                  <a:pt x="187623" y="1699286"/>
                  <a:pt x="163516" y="1590806"/>
                </a:cubicBezTo>
                <a:cubicBezTo>
                  <a:pt x="158898" y="1570023"/>
                  <a:pt x="156592" y="1548716"/>
                  <a:pt x="150990" y="1528176"/>
                </a:cubicBezTo>
                <a:cubicBezTo>
                  <a:pt x="144042" y="1502699"/>
                  <a:pt x="125938" y="1453020"/>
                  <a:pt x="125938" y="1453020"/>
                </a:cubicBezTo>
                <a:cubicBezTo>
                  <a:pt x="107209" y="685150"/>
                  <a:pt x="143497" y="1187623"/>
                  <a:pt x="75834" y="713984"/>
                </a:cubicBezTo>
                <a:cubicBezTo>
                  <a:pt x="67483" y="655529"/>
                  <a:pt x="62362" y="596521"/>
                  <a:pt x="50782" y="538620"/>
                </a:cubicBezTo>
                <a:cubicBezTo>
                  <a:pt x="46607" y="517743"/>
                  <a:pt x="41756" y="496990"/>
                  <a:pt x="38256" y="475990"/>
                </a:cubicBezTo>
                <a:cubicBezTo>
                  <a:pt x="19065" y="360843"/>
                  <a:pt x="37212" y="422753"/>
                  <a:pt x="13204" y="350729"/>
                </a:cubicBezTo>
                <a:cubicBezTo>
                  <a:pt x="8874" y="233825"/>
                  <a:pt x="678" y="116984"/>
                  <a:pt x="678" y="0"/>
                </a:cubicBezTo>
              </a:path>
            </a:pathLst>
          </a:cu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 flipH="1">
            <a:off x="9133095" y="3831369"/>
            <a:ext cx="1351190" cy="523073"/>
          </a:xfrm>
          <a:prstGeom prst="wedgeRoundRectCallout">
            <a:avLst>
              <a:gd name="adj1" fmla="val 202113"/>
              <a:gd name="adj2" fmla="val 18511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or this one?</a:t>
            </a:r>
          </a:p>
        </p:txBody>
      </p:sp>
      <p:sp>
        <p:nvSpPr>
          <p:cNvPr id="10" name="Connector 9"/>
          <p:cNvSpPr/>
          <p:nvPr/>
        </p:nvSpPr>
        <p:spPr>
          <a:xfrm flipH="1">
            <a:off x="6991036" y="5076514"/>
            <a:ext cx="91440" cy="91440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73F545-A6FE-664D-9AAC-AE47A9394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1" y="1461334"/>
            <a:ext cx="6857999" cy="4571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B0A85E-A0F4-A048-A298-20C2F1E773FA}"/>
                  </a:ext>
                </a:extLst>
              </p:cNvPr>
              <p:cNvSpPr txBox="1"/>
              <p:nvPr/>
            </p:nvSpPr>
            <p:spPr>
              <a:xfrm>
                <a:off x="661190" y="956458"/>
                <a:ext cx="45047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H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ow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do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we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pred</m:t>
                    </m:r>
                    <m:r>
                      <m:rPr>
                        <m:sty m:val="p"/>
                      </m:rP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ic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t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y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for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some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x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B0A85E-A0F4-A048-A298-20C2F1E77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90" y="956458"/>
                <a:ext cx="4504759" cy="461665"/>
              </a:xfrm>
              <a:prstGeom prst="rect">
                <a:avLst/>
              </a:prstGeom>
              <a:blipFill>
                <a:blip r:embed="rId3"/>
                <a:stretch>
                  <a:fillRect l="-1966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511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06799" y="6313606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55958" y="902522"/>
                <a:ext cx="6857647" cy="615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Simple idea is to take the mean of all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y’s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58" y="902522"/>
                <a:ext cx="6857647" cy="615874"/>
              </a:xfrm>
              <a:prstGeom prst="rect">
                <a:avLst/>
              </a:prstGeom>
              <a:blipFill>
                <a:blip r:embed="rId2"/>
                <a:stretch>
                  <a:fillRect l="-1294" t="-80000" b="-1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H="1">
            <a:off x="7302674" y="1831686"/>
            <a:ext cx="66722" cy="1800862"/>
          </a:xfrm>
          <a:prstGeom prst="straightConnector1">
            <a:avLst/>
          </a:prstGeom>
          <a:ln>
            <a:solidFill>
              <a:schemeClr val="tx2"/>
            </a:solidFill>
            <a:headEnd w="lg" len="lg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Left Brace 12"/>
          <p:cNvSpPr/>
          <p:nvPr/>
        </p:nvSpPr>
        <p:spPr>
          <a:xfrm rot="16200000">
            <a:off x="7193073" y="714316"/>
            <a:ext cx="352646" cy="1770518"/>
          </a:xfrm>
          <a:prstGeom prst="leftBrace">
            <a:avLst/>
          </a:prstGeom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7256955" y="1957841"/>
            <a:ext cx="45719" cy="3118981"/>
          </a:xfrm>
          <a:custGeom>
            <a:avLst/>
            <a:gdLst>
              <a:gd name="connsiteX0" fmla="*/ 88360 w 188568"/>
              <a:gd name="connsiteY0" fmla="*/ 3056351 h 3056351"/>
              <a:gd name="connsiteX1" fmla="*/ 75834 w 188568"/>
              <a:gd name="connsiteY1" fmla="*/ 2906039 h 3056351"/>
              <a:gd name="connsiteX2" fmla="*/ 63308 w 188568"/>
              <a:gd name="connsiteY2" fmla="*/ 2843409 h 3056351"/>
              <a:gd name="connsiteX3" fmla="*/ 38256 w 188568"/>
              <a:gd name="connsiteY3" fmla="*/ 2743200 h 3056351"/>
              <a:gd name="connsiteX4" fmla="*/ 13204 w 188568"/>
              <a:gd name="connsiteY4" fmla="*/ 2655518 h 3056351"/>
              <a:gd name="connsiteX5" fmla="*/ 13204 w 188568"/>
              <a:gd name="connsiteY5" fmla="*/ 2242159 h 3056351"/>
              <a:gd name="connsiteX6" fmla="*/ 38256 w 188568"/>
              <a:gd name="connsiteY6" fmla="*/ 2204581 h 3056351"/>
              <a:gd name="connsiteX7" fmla="*/ 50782 w 188568"/>
              <a:gd name="connsiteY7" fmla="*/ 2167003 h 3056351"/>
              <a:gd name="connsiteX8" fmla="*/ 75834 w 188568"/>
              <a:gd name="connsiteY8" fmla="*/ 2116899 h 3056351"/>
              <a:gd name="connsiteX9" fmla="*/ 100886 w 188568"/>
              <a:gd name="connsiteY9" fmla="*/ 2016691 h 3056351"/>
              <a:gd name="connsiteX10" fmla="*/ 138464 w 188568"/>
              <a:gd name="connsiteY10" fmla="*/ 1929009 h 3056351"/>
              <a:gd name="connsiteX11" fmla="*/ 150990 w 188568"/>
              <a:gd name="connsiteY11" fmla="*/ 1878905 h 3056351"/>
              <a:gd name="connsiteX12" fmla="*/ 163516 w 188568"/>
              <a:gd name="connsiteY12" fmla="*/ 1841327 h 3056351"/>
              <a:gd name="connsiteX13" fmla="*/ 188568 w 188568"/>
              <a:gd name="connsiteY13" fmla="*/ 1753644 h 3056351"/>
              <a:gd name="connsiteX14" fmla="*/ 163516 w 188568"/>
              <a:gd name="connsiteY14" fmla="*/ 1590806 h 3056351"/>
              <a:gd name="connsiteX15" fmla="*/ 150990 w 188568"/>
              <a:gd name="connsiteY15" fmla="*/ 1528176 h 3056351"/>
              <a:gd name="connsiteX16" fmla="*/ 125938 w 188568"/>
              <a:gd name="connsiteY16" fmla="*/ 1453020 h 3056351"/>
              <a:gd name="connsiteX17" fmla="*/ 75834 w 188568"/>
              <a:gd name="connsiteY17" fmla="*/ 713984 h 3056351"/>
              <a:gd name="connsiteX18" fmla="*/ 50782 w 188568"/>
              <a:gd name="connsiteY18" fmla="*/ 538620 h 3056351"/>
              <a:gd name="connsiteX19" fmla="*/ 38256 w 188568"/>
              <a:gd name="connsiteY19" fmla="*/ 475990 h 3056351"/>
              <a:gd name="connsiteX20" fmla="*/ 13204 w 188568"/>
              <a:gd name="connsiteY20" fmla="*/ 350729 h 3056351"/>
              <a:gd name="connsiteX21" fmla="*/ 678 w 188568"/>
              <a:gd name="connsiteY21" fmla="*/ 0 h 305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8568" h="3056351">
                <a:moveTo>
                  <a:pt x="88360" y="3056351"/>
                </a:moveTo>
                <a:cubicBezTo>
                  <a:pt x="84185" y="3006247"/>
                  <a:pt x="81709" y="2955972"/>
                  <a:pt x="75834" y="2906039"/>
                </a:cubicBezTo>
                <a:cubicBezTo>
                  <a:pt x="73346" y="2884895"/>
                  <a:pt x="68095" y="2864154"/>
                  <a:pt x="63308" y="2843409"/>
                </a:cubicBezTo>
                <a:cubicBezTo>
                  <a:pt x="55566" y="2809860"/>
                  <a:pt x="46607" y="2776603"/>
                  <a:pt x="38256" y="2743200"/>
                </a:cubicBezTo>
                <a:cubicBezTo>
                  <a:pt x="22528" y="2680288"/>
                  <a:pt x="31174" y="2709427"/>
                  <a:pt x="13204" y="2655518"/>
                </a:cubicBezTo>
                <a:cubicBezTo>
                  <a:pt x="3305" y="2497137"/>
                  <a:pt x="-10755" y="2401885"/>
                  <a:pt x="13204" y="2242159"/>
                </a:cubicBezTo>
                <a:cubicBezTo>
                  <a:pt x="15437" y="2227271"/>
                  <a:pt x="31523" y="2218046"/>
                  <a:pt x="38256" y="2204581"/>
                </a:cubicBezTo>
                <a:cubicBezTo>
                  <a:pt x="44161" y="2192771"/>
                  <a:pt x="45581" y="2179139"/>
                  <a:pt x="50782" y="2167003"/>
                </a:cubicBezTo>
                <a:cubicBezTo>
                  <a:pt x="58138" y="2149840"/>
                  <a:pt x="68478" y="2134062"/>
                  <a:pt x="75834" y="2116899"/>
                </a:cubicBezTo>
                <a:cubicBezTo>
                  <a:pt x="93014" y="2076813"/>
                  <a:pt x="89123" y="2063744"/>
                  <a:pt x="100886" y="2016691"/>
                </a:cubicBezTo>
                <a:cubicBezTo>
                  <a:pt x="116439" y="1954481"/>
                  <a:pt x="111578" y="2000706"/>
                  <a:pt x="138464" y="1929009"/>
                </a:cubicBezTo>
                <a:cubicBezTo>
                  <a:pt x="144509" y="1912890"/>
                  <a:pt x="146261" y="1895458"/>
                  <a:pt x="150990" y="1878905"/>
                </a:cubicBezTo>
                <a:cubicBezTo>
                  <a:pt x="154617" y="1866209"/>
                  <a:pt x="159889" y="1854023"/>
                  <a:pt x="163516" y="1841327"/>
                </a:cubicBezTo>
                <a:cubicBezTo>
                  <a:pt x="194973" y="1731228"/>
                  <a:pt x="158535" y="1843743"/>
                  <a:pt x="188568" y="1753644"/>
                </a:cubicBezTo>
                <a:cubicBezTo>
                  <a:pt x="168846" y="1576150"/>
                  <a:pt x="187623" y="1699286"/>
                  <a:pt x="163516" y="1590806"/>
                </a:cubicBezTo>
                <a:cubicBezTo>
                  <a:pt x="158898" y="1570023"/>
                  <a:pt x="156592" y="1548716"/>
                  <a:pt x="150990" y="1528176"/>
                </a:cubicBezTo>
                <a:cubicBezTo>
                  <a:pt x="144042" y="1502699"/>
                  <a:pt x="125938" y="1453020"/>
                  <a:pt x="125938" y="1453020"/>
                </a:cubicBezTo>
                <a:cubicBezTo>
                  <a:pt x="107209" y="685150"/>
                  <a:pt x="143497" y="1187623"/>
                  <a:pt x="75834" y="713984"/>
                </a:cubicBezTo>
                <a:cubicBezTo>
                  <a:pt x="67483" y="655529"/>
                  <a:pt x="62362" y="596521"/>
                  <a:pt x="50782" y="538620"/>
                </a:cubicBezTo>
                <a:cubicBezTo>
                  <a:pt x="46607" y="517743"/>
                  <a:pt x="41756" y="496990"/>
                  <a:pt x="38256" y="475990"/>
                </a:cubicBezTo>
                <a:cubicBezTo>
                  <a:pt x="19065" y="360843"/>
                  <a:pt x="37212" y="422753"/>
                  <a:pt x="13204" y="350729"/>
                </a:cubicBezTo>
                <a:cubicBezTo>
                  <a:pt x="8874" y="233825"/>
                  <a:pt x="678" y="116984"/>
                  <a:pt x="678" y="0"/>
                </a:cubicBezTo>
              </a:path>
            </a:pathLst>
          </a:cu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nector 11"/>
          <p:cNvSpPr/>
          <p:nvPr/>
        </p:nvSpPr>
        <p:spPr>
          <a:xfrm flipH="1">
            <a:off x="7226571" y="5076514"/>
            <a:ext cx="91440" cy="91440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17818" y="3632548"/>
            <a:ext cx="4765964" cy="0"/>
          </a:xfrm>
          <a:prstGeom prst="line">
            <a:avLst/>
          </a:prstGeom>
          <a:ln w="22225">
            <a:solidFill>
              <a:srgbClr val="C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E446D22-A807-1A44-A630-F0243851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1" y="1461334"/>
            <a:ext cx="6857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vs.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1009294" cy="5035152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For some problems, what's important is obtaining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our estimate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. These are called </a:t>
                </a:r>
                <a:r>
                  <a:rPr lang="en-US" sz="2400" b="1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inference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problems.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When we use a set of measurements,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,1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, 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to predict a value for the response variable, we denote the </a:t>
                </a:r>
                <a:r>
                  <a:rPr lang="en-US" sz="2400" b="1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predicted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value by:</a:t>
                </a:r>
              </a:p>
              <a:p>
                <a:pPr marL="274320">
                  <a:spcBef>
                    <a:spcPts val="24"/>
                  </a:spcBef>
                  <a:spcAft>
                    <a:spcPts val="18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			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,1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, 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𝑝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.</a:t>
                </a:r>
                <a:endParaRPr lang="en-US" sz="2400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Bef>
                    <a:spcPts val="3024"/>
                  </a:spcBef>
                  <a:spcAft>
                    <a:spcPts val="18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For some problems, we don't care about the specific form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we just want to make our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’s as close to the observed values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𝑦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’s as possible. These are called </a:t>
                </a:r>
                <a:r>
                  <a:rPr lang="en-US" sz="2400" b="1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prediction problems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1009294" cy="5035152"/>
              </a:xfrm>
              <a:blipFill>
                <a:blip r:embed="rId2"/>
                <a:stretch>
                  <a:fillRect l="-807" t="-1008" r="-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48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FE446D22-A807-1A44-A630-F02438510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717" y="1509164"/>
            <a:ext cx="6857999" cy="4571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100" y="264361"/>
            <a:ext cx="11493416" cy="767276"/>
          </a:xfrm>
        </p:spPr>
        <p:txBody>
          <a:bodyPr/>
          <a:lstStyle/>
          <a:p>
            <a:r>
              <a:rPr lang="en-US" dirty="0"/>
              <a:t>Simple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58066" y="6378884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40170" y="6378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8D39162-75B0-0D4E-BD90-7F73BB12168F}"/>
              </a:ext>
            </a:extLst>
          </p:cNvPr>
          <p:cNvGrpSpPr/>
          <p:nvPr/>
        </p:nvGrpSpPr>
        <p:grpSpPr>
          <a:xfrm>
            <a:off x="7415886" y="1996406"/>
            <a:ext cx="4571159" cy="3559483"/>
            <a:chOff x="7428078" y="1948576"/>
            <a:chExt cx="4571159" cy="3559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472486" y="1948576"/>
                  <a:ext cx="2526751" cy="966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What is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𝑞</m:t>
                          </m:r>
                        </m:sub>
                      </m:sSub>
                    </m:oMath>
                  </a14:m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at some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?</a:t>
                  </a:r>
                </a:p>
                <a:p>
                  <a:endParaRPr lang="en-US" dirty="0"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486" y="1948576"/>
                  <a:ext cx="2526751" cy="96616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74" t="-3165" b="-63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03A4D2B-2BEF-FC46-B8BE-CB2B553B5DF4}"/>
                </a:ext>
              </a:extLst>
            </p:cNvPr>
            <p:cNvGrpSpPr/>
            <p:nvPr/>
          </p:nvGrpSpPr>
          <p:grpSpPr>
            <a:xfrm>
              <a:off x="7428078" y="2018942"/>
              <a:ext cx="573106" cy="3489117"/>
              <a:chOff x="7428078" y="2018942"/>
              <a:chExt cx="573106" cy="3489117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B94280D-BC2F-A747-A334-DCD560BD78EA}"/>
                  </a:ext>
                </a:extLst>
              </p:cNvPr>
              <p:cNvSpPr/>
              <p:nvPr/>
            </p:nvSpPr>
            <p:spPr>
              <a:xfrm>
                <a:off x="7628351" y="5035463"/>
                <a:ext cx="114130" cy="10972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14D6FD4-23DF-4546-8FA3-862622CEABB7}"/>
                  </a:ext>
                </a:extLst>
              </p:cNvPr>
              <p:cNvGrpSpPr/>
              <p:nvPr/>
            </p:nvGrpSpPr>
            <p:grpSpPr>
              <a:xfrm>
                <a:off x="7428078" y="2018942"/>
                <a:ext cx="573106" cy="3489117"/>
                <a:chOff x="7428078" y="2131956"/>
                <a:chExt cx="573106" cy="348911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0731E38F-93F2-A649-AC80-6DF519DB7D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28078" y="5130874"/>
                      <a:ext cx="573106" cy="4901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𝑞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xmlns:a14="http://schemas.microsoft.com/office/drawing/2010/main" xmlns="" id="{0731E38F-93F2-A649-AC80-6DF519DB7D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28078" y="5130874"/>
                      <a:ext cx="573106" cy="49019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61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" name="Freeform 5"/>
                <p:cNvSpPr/>
                <p:nvPr/>
              </p:nvSpPr>
              <p:spPr>
                <a:xfrm>
                  <a:off x="7665929" y="2131956"/>
                  <a:ext cx="50104" cy="3006247"/>
                </a:xfrm>
                <a:custGeom>
                  <a:avLst/>
                  <a:gdLst>
                    <a:gd name="connsiteX0" fmla="*/ 37578 w 50104"/>
                    <a:gd name="connsiteY0" fmla="*/ 3006247 h 3006247"/>
                    <a:gd name="connsiteX1" fmla="*/ 50104 w 50104"/>
                    <a:gd name="connsiteY1" fmla="*/ 814192 h 3006247"/>
                    <a:gd name="connsiteX2" fmla="*/ 37578 w 50104"/>
                    <a:gd name="connsiteY2" fmla="*/ 751562 h 3006247"/>
                    <a:gd name="connsiteX3" fmla="*/ 25052 w 50104"/>
                    <a:gd name="connsiteY3" fmla="*/ 613776 h 3006247"/>
                    <a:gd name="connsiteX4" fmla="*/ 12526 w 50104"/>
                    <a:gd name="connsiteY4" fmla="*/ 513568 h 3006247"/>
                    <a:gd name="connsiteX5" fmla="*/ 0 w 50104"/>
                    <a:gd name="connsiteY5" fmla="*/ 162839 h 3006247"/>
                    <a:gd name="connsiteX6" fmla="*/ 12526 w 50104"/>
                    <a:gd name="connsiteY6" fmla="*/ 112735 h 3006247"/>
                    <a:gd name="connsiteX7" fmla="*/ 12526 w 50104"/>
                    <a:gd name="connsiteY7" fmla="*/ 0 h 3006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0104" h="3006247">
                      <a:moveTo>
                        <a:pt x="37578" y="3006247"/>
                      </a:moveTo>
                      <a:cubicBezTo>
                        <a:pt x="41753" y="2275562"/>
                        <a:pt x="50104" y="1544889"/>
                        <a:pt x="50104" y="814192"/>
                      </a:cubicBezTo>
                      <a:cubicBezTo>
                        <a:pt x="50104" y="792902"/>
                        <a:pt x="40219" y="772688"/>
                        <a:pt x="37578" y="751562"/>
                      </a:cubicBezTo>
                      <a:cubicBezTo>
                        <a:pt x="31858" y="705800"/>
                        <a:pt x="29880" y="659641"/>
                        <a:pt x="25052" y="613776"/>
                      </a:cubicBezTo>
                      <a:cubicBezTo>
                        <a:pt x="21528" y="580298"/>
                        <a:pt x="16701" y="546971"/>
                        <a:pt x="12526" y="513568"/>
                      </a:cubicBezTo>
                      <a:cubicBezTo>
                        <a:pt x="8351" y="396658"/>
                        <a:pt x="0" y="279823"/>
                        <a:pt x="0" y="162839"/>
                      </a:cubicBezTo>
                      <a:cubicBezTo>
                        <a:pt x="0" y="145624"/>
                        <a:pt x="11206" y="129900"/>
                        <a:pt x="12526" y="112735"/>
                      </a:cubicBezTo>
                      <a:cubicBezTo>
                        <a:pt x="15408" y="75267"/>
                        <a:pt x="12526" y="37578"/>
                        <a:pt x="12526" y="0"/>
                      </a:cubicBezTo>
                    </a:path>
                  </a:pathLst>
                </a:custGeom>
                <a:solidFill>
                  <a:srgbClr val="F9F9F9"/>
                </a:solidFill>
                <a:effectLst>
                  <a:outerShdw blurRad="40000" dist="23000" dir="5400000" rotWithShape="0">
                    <a:schemeClr val="tx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CF77CA-E6D2-0C4D-B979-24ED101EC170}"/>
              </a:ext>
            </a:extLst>
          </p:cNvPr>
          <p:cNvGrpSpPr/>
          <p:nvPr/>
        </p:nvGrpSpPr>
        <p:grpSpPr>
          <a:xfrm>
            <a:off x="7206836" y="3461251"/>
            <a:ext cx="3908903" cy="1374497"/>
            <a:chOff x="7219028" y="3413421"/>
            <a:chExt cx="3908903" cy="1374497"/>
          </a:xfrm>
        </p:grpSpPr>
        <p:sp>
          <p:nvSpPr>
            <p:cNvPr id="29" name="5-Point Star 28"/>
            <p:cNvSpPr/>
            <p:nvPr/>
          </p:nvSpPr>
          <p:spPr>
            <a:xfrm>
              <a:off x="7628351" y="3532484"/>
              <a:ext cx="200417" cy="221711"/>
            </a:xfrm>
            <a:prstGeom prst="star5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57C4E67-F7BA-1B4F-9CA5-15165EE834F1}"/>
                    </a:ext>
                  </a:extLst>
                </p:cNvPr>
                <p:cNvSpPr txBox="1"/>
                <p:nvPr/>
              </p:nvSpPr>
              <p:spPr>
                <a:xfrm>
                  <a:off x="9473183" y="4397170"/>
                  <a:ext cx="1654748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Karla" charset="0"/>
                    </a:rPr>
                    <a:t>Predict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Karla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Karla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𝑝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7C4E67-F7BA-1B4F-9CA5-15165EE83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3183" y="4397170"/>
                  <a:ext cx="1654748" cy="39074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952" t="-6250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4DD8431-5EE5-D94C-BBAF-83030708D12D}"/>
                    </a:ext>
                  </a:extLst>
                </p:cNvPr>
                <p:cNvSpPr/>
                <p:nvPr/>
              </p:nvSpPr>
              <p:spPr>
                <a:xfrm>
                  <a:off x="7219028" y="3413421"/>
                  <a:ext cx="462755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4DD8431-5EE5-D94C-BBAF-83030708D1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028" y="3413421"/>
                  <a:ext cx="462755" cy="39074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563" r="-14474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040EF2-ACF6-A745-887C-84FC55FB1159}"/>
              </a:ext>
            </a:extLst>
          </p:cNvPr>
          <p:cNvGrpSpPr/>
          <p:nvPr/>
        </p:nvGrpSpPr>
        <p:grpSpPr>
          <a:xfrm>
            <a:off x="5495723" y="2747596"/>
            <a:ext cx="6060089" cy="1430651"/>
            <a:chOff x="5507915" y="2699766"/>
            <a:chExt cx="6060089" cy="143065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996A04-9B10-CA47-858C-0C31F5B71CEE}"/>
                </a:ext>
              </a:extLst>
            </p:cNvPr>
            <p:cNvGrpSpPr/>
            <p:nvPr/>
          </p:nvGrpSpPr>
          <p:grpSpPr>
            <a:xfrm>
              <a:off x="6601216" y="2699766"/>
              <a:ext cx="4966788" cy="1221745"/>
              <a:chOff x="6601216" y="2781958"/>
              <a:chExt cx="4966788" cy="1221745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 flipH="1">
                <a:off x="6601216" y="3167669"/>
                <a:ext cx="1114120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7742481" y="3750554"/>
                <a:ext cx="474593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C719BBD0-1B95-AA48-9295-5FEB43688998}"/>
                      </a:ext>
                    </a:extLst>
                  </p:cNvPr>
                  <p:cNvSpPr txBox="1"/>
                  <p:nvPr/>
                </p:nvSpPr>
                <p:spPr>
                  <a:xfrm>
                    <a:off x="9472486" y="2781958"/>
                    <a:ext cx="2095518" cy="12217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charset="0"/>
                        <a:ea typeface="Karla" charset="0"/>
                        <a:cs typeface="Karla" charset="0"/>
                      </a:rPr>
                      <a:t>Find distances to all other points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)</m:t>
                        </m:r>
                      </m:oMath>
                    </a14:m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C719BBD0-1B95-AA48-9295-5FEB436889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2486" y="2781958"/>
                    <a:ext cx="2095518" cy="122174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616" t="-3000" r="-2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811025-CF39-6F45-98A9-92E5C7B7D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7915" y="4130417"/>
              <a:ext cx="218191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7784887" y="3139592"/>
            <a:ext cx="3898431" cy="1831009"/>
            <a:chOff x="7797079" y="3091762"/>
            <a:chExt cx="3898431" cy="183100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D6B86BF-BE0F-2948-BBC2-5B8DF7A859C2}"/>
                </a:ext>
              </a:extLst>
            </p:cNvPr>
            <p:cNvGrpSpPr/>
            <p:nvPr/>
          </p:nvGrpSpPr>
          <p:grpSpPr>
            <a:xfrm>
              <a:off x="8104340" y="3424027"/>
              <a:ext cx="3591170" cy="1498744"/>
              <a:chOff x="8104340" y="3424027"/>
              <a:chExt cx="3591170" cy="1498744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8104340" y="3494418"/>
                <a:ext cx="375781" cy="426229"/>
              </a:xfrm>
              <a:custGeom>
                <a:avLst/>
                <a:gdLst>
                  <a:gd name="connsiteX0" fmla="*/ 162838 w 375781"/>
                  <a:gd name="connsiteY0" fmla="*/ 344 h 426229"/>
                  <a:gd name="connsiteX1" fmla="*/ 25052 w 375781"/>
                  <a:gd name="connsiteY1" fmla="*/ 37922 h 426229"/>
                  <a:gd name="connsiteX2" fmla="*/ 0 w 375781"/>
                  <a:gd name="connsiteY2" fmla="*/ 75500 h 426229"/>
                  <a:gd name="connsiteX3" fmla="*/ 37578 w 375781"/>
                  <a:gd name="connsiteY3" fmla="*/ 313494 h 426229"/>
                  <a:gd name="connsiteX4" fmla="*/ 75156 w 375781"/>
                  <a:gd name="connsiteY4" fmla="*/ 351072 h 426229"/>
                  <a:gd name="connsiteX5" fmla="*/ 100208 w 375781"/>
                  <a:gd name="connsiteY5" fmla="*/ 388650 h 426229"/>
                  <a:gd name="connsiteX6" fmla="*/ 137786 w 375781"/>
                  <a:gd name="connsiteY6" fmla="*/ 401177 h 426229"/>
                  <a:gd name="connsiteX7" fmla="*/ 187890 w 375781"/>
                  <a:gd name="connsiteY7" fmla="*/ 426229 h 426229"/>
                  <a:gd name="connsiteX8" fmla="*/ 338202 w 375781"/>
                  <a:gd name="connsiteY8" fmla="*/ 388650 h 426229"/>
                  <a:gd name="connsiteX9" fmla="*/ 350728 w 375781"/>
                  <a:gd name="connsiteY9" fmla="*/ 351072 h 426229"/>
                  <a:gd name="connsiteX10" fmla="*/ 375781 w 375781"/>
                  <a:gd name="connsiteY10" fmla="*/ 313494 h 426229"/>
                  <a:gd name="connsiteX11" fmla="*/ 363255 w 375781"/>
                  <a:gd name="connsiteY11" fmla="*/ 225812 h 426229"/>
                  <a:gd name="connsiteX12" fmla="*/ 250520 w 375781"/>
                  <a:gd name="connsiteY12" fmla="*/ 125604 h 426229"/>
                  <a:gd name="connsiteX13" fmla="*/ 187890 w 375781"/>
                  <a:gd name="connsiteY13" fmla="*/ 62974 h 426229"/>
                  <a:gd name="connsiteX14" fmla="*/ 162838 w 375781"/>
                  <a:gd name="connsiteY14" fmla="*/ 344 h 42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5781" h="426229">
                    <a:moveTo>
                      <a:pt x="162838" y="344"/>
                    </a:moveTo>
                    <a:cubicBezTo>
                      <a:pt x="135698" y="-3831"/>
                      <a:pt x="37235" y="31153"/>
                      <a:pt x="25052" y="37922"/>
                    </a:cubicBezTo>
                    <a:cubicBezTo>
                      <a:pt x="11892" y="45233"/>
                      <a:pt x="8351" y="62974"/>
                      <a:pt x="0" y="75500"/>
                    </a:cubicBezTo>
                    <a:cubicBezTo>
                      <a:pt x="5272" y="149302"/>
                      <a:pt x="-5841" y="244024"/>
                      <a:pt x="37578" y="313494"/>
                    </a:cubicBezTo>
                    <a:cubicBezTo>
                      <a:pt x="46967" y="328516"/>
                      <a:pt x="63815" y="337463"/>
                      <a:pt x="75156" y="351072"/>
                    </a:cubicBezTo>
                    <a:cubicBezTo>
                      <a:pt x="84794" y="362637"/>
                      <a:pt x="88453" y="379245"/>
                      <a:pt x="100208" y="388650"/>
                    </a:cubicBezTo>
                    <a:cubicBezTo>
                      <a:pt x="110518" y="396898"/>
                      <a:pt x="125650" y="395976"/>
                      <a:pt x="137786" y="401177"/>
                    </a:cubicBezTo>
                    <a:cubicBezTo>
                      <a:pt x="154949" y="408533"/>
                      <a:pt x="171189" y="417878"/>
                      <a:pt x="187890" y="426229"/>
                    </a:cubicBezTo>
                    <a:cubicBezTo>
                      <a:pt x="223998" y="421716"/>
                      <a:pt x="303824" y="423029"/>
                      <a:pt x="338202" y="388650"/>
                    </a:cubicBezTo>
                    <a:cubicBezTo>
                      <a:pt x="347538" y="379314"/>
                      <a:pt x="344823" y="362882"/>
                      <a:pt x="350728" y="351072"/>
                    </a:cubicBezTo>
                    <a:cubicBezTo>
                      <a:pt x="357461" y="337607"/>
                      <a:pt x="367430" y="326020"/>
                      <a:pt x="375781" y="313494"/>
                    </a:cubicBezTo>
                    <a:cubicBezTo>
                      <a:pt x="371606" y="284267"/>
                      <a:pt x="376459" y="252219"/>
                      <a:pt x="363255" y="225812"/>
                    </a:cubicBezTo>
                    <a:cubicBezTo>
                      <a:pt x="337190" y="173683"/>
                      <a:pt x="287949" y="163033"/>
                      <a:pt x="250520" y="125604"/>
                    </a:cubicBezTo>
                    <a:cubicBezTo>
                      <a:pt x="167013" y="42097"/>
                      <a:pt x="288098" y="129779"/>
                      <a:pt x="187890" y="62974"/>
                    </a:cubicBezTo>
                    <a:cubicBezTo>
                      <a:pt x="174044" y="21435"/>
                      <a:pt x="189978" y="4519"/>
                      <a:pt x="162838" y="344"/>
                    </a:cubicBezTo>
                    <a:close/>
                  </a:path>
                </a:pathLst>
              </a:custGeom>
              <a:noFill/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1BA71BA-9145-5D40-93DD-F60C475CECD0}"/>
                      </a:ext>
                    </a:extLst>
                  </p:cNvPr>
                  <p:cNvSpPr txBox="1"/>
                  <p:nvPr/>
                </p:nvSpPr>
                <p:spPr>
                  <a:xfrm>
                    <a:off x="9473183" y="3424027"/>
                    <a:ext cx="2222327" cy="14987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r>
                      <a:rPr lang="en-US" dirty="0">
                        <a:latin typeface="Karla" charset="0"/>
                        <a:ea typeface="Karla" charset="0"/>
                        <a:cs typeface="Karla" charset="0"/>
                      </a:rPr>
                      <a:t>Find the nearest neighbor,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)</m:t>
                        </m:r>
                      </m:oMath>
                    </a14:m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41BA71BA-9145-5D40-93DD-F60C475CE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3183" y="3424027"/>
                    <a:ext cx="2222327" cy="149874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1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797079" y="3091762"/>
                  <a:ext cx="983667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Karla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079" y="3091762"/>
                  <a:ext cx="983667" cy="39074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/>
          <p:cNvGrpSpPr/>
          <p:nvPr/>
        </p:nvGrpSpPr>
        <p:grpSpPr>
          <a:xfrm>
            <a:off x="4267198" y="2214889"/>
            <a:ext cx="4290868" cy="2807420"/>
            <a:chOff x="4267198" y="2214889"/>
            <a:chExt cx="4290868" cy="2807420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7703144" y="2214889"/>
              <a:ext cx="854922" cy="30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5301574" y="3433868"/>
              <a:ext cx="2401570" cy="972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4610911" y="4026845"/>
              <a:ext cx="304282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4270443" y="4480800"/>
              <a:ext cx="343270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4267198" y="5022309"/>
              <a:ext cx="343270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394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1B87EC-F8C9-904F-817D-FDFFDD5C0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55958" y="921765"/>
                <a:ext cx="3554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Do the same for “all”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′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𝑠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58" y="921765"/>
                <a:ext cx="3554050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74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75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DB83D-A190-9D41-8D86-12F352A5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398E56-B2B0-6C4C-B87E-6751A35BB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0" y="425450"/>
            <a:ext cx="80137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86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085DFFF8-EA9A-AE4A-8D11-94D2F20D0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1" y="1461334"/>
            <a:ext cx="6857999" cy="4571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the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8D39162-75B0-0D4E-BD90-7F73BB12168F}"/>
              </a:ext>
            </a:extLst>
          </p:cNvPr>
          <p:cNvGrpSpPr/>
          <p:nvPr/>
        </p:nvGrpSpPr>
        <p:grpSpPr>
          <a:xfrm>
            <a:off x="7428078" y="1948576"/>
            <a:ext cx="4571159" cy="3559483"/>
            <a:chOff x="7428078" y="1948576"/>
            <a:chExt cx="4571159" cy="3559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472486" y="1948576"/>
                  <a:ext cx="2526751" cy="966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What is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Karla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  <a:ea typeface="Karla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  <a:ea typeface="Karla" charset="0"/>
                            </a:rPr>
                            <m:t>𝑞</m:t>
                          </m:r>
                        </m:sub>
                      </m:sSub>
                    </m:oMath>
                  </a14:m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at some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Karla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?</a:t>
                  </a:r>
                </a:p>
                <a:p>
                  <a:endParaRPr lang="en-US" dirty="0"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486" y="1948576"/>
                  <a:ext cx="2526751" cy="96616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74" t="-3165" b="-5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03A4D2B-2BEF-FC46-B8BE-CB2B553B5DF4}"/>
                </a:ext>
              </a:extLst>
            </p:cNvPr>
            <p:cNvGrpSpPr/>
            <p:nvPr/>
          </p:nvGrpSpPr>
          <p:grpSpPr>
            <a:xfrm>
              <a:off x="7428078" y="2018942"/>
              <a:ext cx="573106" cy="3489117"/>
              <a:chOff x="7428078" y="2018942"/>
              <a:chExt cx="573106" cy="3489117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B94280D-BC2F-A747-A334-DCD560BD78EA}"/>
                  </a:ext>
                </a:extLst>
              </p:cNvPr>
              <p:cNvSpPr/>
              <p:nvPr/>
            </p:nvSpPr>
            <p:spPr>
              <a:xfrm>
                <a:off x="7628351" y="5035463"/>
                <a:ext cx="114130" cy="10972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14D6FD4-23DF-4546-8FA3-862622CEABB7}"/>
                  </a:ext>
                </a:extLst>
              </p:cNvPr>
              <p:cNvGrpSpPr/>
              <p:nvPr/>
            </p:nvGrpSpPr>
            <p:grpSpPr>
              <a:xfrm>
                <a:off x="7428078" y="2018942"/>
                <a:ext cx="573106" cy="3489117"/>
                <a:chOff x="7428078" y="2131956"/>
                <a:chExt cx="573106" cy="348911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0731E38F-93F2-A649-AC80-6DF519DB7D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28078" y="5130874"/>
                      <a:ext cx="573106" cy="4901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𝑞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xmlns:a14="http://schemas.microsoft.com/office/drawing/2010/main" xmlns="" id="{0731E38F-93F2-A649-AC80-6DF519DB7D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28078" y="5130874"/>
                      <a:ext cx="573106" cy="49019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61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" name="Freeform 5"/>
                <p:cNvSpPr/>
                <p:nvPr/>
              </p:nvSpPr>
              <p:spPr>
                <a:xfrm>
                  <a:off x="7665929" y="2131956"/>
                  <a:ext cx="50104" cy="3006247"/>
                </a:xfrm>
                <a:custGeom>
                  <a:avLst/>
                  <a:gdLst>
                    <a:gd name="connsiteX0" fmla="*/ 37578 w 50104"/>
                    <a:gd name="connsiteY0" fmla="*/ 3006247 h 3006247"/>
                    <a:gd name="connsiteX1" fmla="*/ 50104 w 50104"/>
                    <a:gd name="connsiteY1" fmla="*/ 814192 h 3006247"/>
                    <a:gd name="connsiteX2" fmla="*/ 37578 w 50104"/>
                    <a:gd name="connsiteY2" fmla="*/ 751562 h 3006247"/>
                    <a:gd name="connsiteX3" fmla="*/ 25052 w 50104"/>
                    <a:gd name="connsiteY3" fmla="*/ 613776 h 3006247"/>
                    <a:gd name="connsiteX4" fmla="*/ 12526 w 50104"/>
                    <a:gd name="connsiteY4" fmla="*/ 513568 h 3006247"/>
                    <a:gd name="connsiteX5" fmla="*/ 0 w 50104"/>
                    <a:gd name="connsiteY5" fmla="*/ 162839 h 3006247"/>
                    <a:gd name="connsiteX6" fmla="*/ 12526 w 50104"/>
                    <a:gd name="connsiteY6" fmla="*/ 112735 h 3006247"/>
                    <a:gd name="connsiteX7" fmla="*/ 12526 w 50104"/>
                    <a:gd name="connsiteY7" fmla="*/ 0 h 3006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0104" h="3006247">
                      <a:moveTo>
                        <a:pt x="37578" y="3006247"/>
                      </a:moveTo>
                      <a:cubicBezTo>
                        <a:pt x="41753" y="2275562"/>
                        <a:pt x="50104" y="1544889"/>
                        <a:pt x="50104" y="814192"/>
                      </a:cubicBezTo>
                      <a:cubicBezTo>
                        <a:pt x="50104" y="792902"/>
                        <a:pt x="40219" y="772688"/>
                        <a:pt x="37578" y="751562"/>
                      </a:cubicBezTo>
                      <a:cubicBezTo>
                        <a:pt x="31858" y="705800"/>
                        <a:pt x="29880" y="659641"/>
                        <a:pt x="25052" y="613776"/>
                      </a:cubicBezTo>
                      <a:cubicBezTo>
                        <a:pt x="21528" y="580298"/>
                        <a:pt x="16701" y="546971"/>
                        <a:pt x="12526" y="513568"/>
                      </a:cubicBezTo>
                      <a:cubicBezTo>
                        <a:pt x="8351" y="396658"/>
                        <a:pt x="0" y="279823"/>
                        <a:pt x="0" y="162839"/>
                      </a:cubicBezTo>
                      <a:cubicBezTo>
                        <a:pt x="0" y="145624"/>
                        <a:pt x="11206" y="129900"/>
                        <a:pt x="12526" y="112735"/>
                      </a:cubicBezTo>
                      <a:cubicBezTo>
                        <a:pt x="15408" y="75267"/>
                        <a:pt x="12526" y="37578"/>
                        <a:pt x="12526" y="0"/>
                      </a:cubicBezTo>
                    </a:path>
                  </a:pathLst>
                </a:custGeom>
                <a:solidFill>
                  <a:srgbClr val="F9F9F9"/>
                </a:solidFill>
                <a:effectLst>
                  <a:outerShdw blurRad="40000" dist="23000" dir="5400000" rotWithShape="0">
                    <a:schemeClr val="tx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CF77CA-E6D2-0C4D-B979-24ED101EC170}"/>
              </a:ext>
            </a:extLst>
          </p:cNvPr>
          <p:cNvGrpSpPr/>
          <p:nvPr/>
        </p:nvGrpSpPr>
        <p:grpSpPr>
          <a:xfrm>
            <a:off x="7210402" y="3192493"/>
            <a:ext cx="4467239" cy="1826842"/>
            <a:chOff x="7210402" y="3192493"/>
            <a:chExt cx="4467239" cy="1826842"/>
          </a:xfrm>
        </p:grpSpPr>
        <p:sp>
          <p:nvSpPr>
            <p:cNvPr id="29" name="5-Point Star 28"/>
            <p:cNvSpPr/>
            <p:nvPr/>
          </p:nvSpPr>
          <p:spPr>
            <a:xfrm>
              <a:off x="7628351" y="3241396"/>
              <a:ext cx="200417" cy="221711"/>
            </a:xfrm>
            <a:prstGeom prst="star5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57C4E67-F7BA-1B4F-9CA5-15165EE834F1}"/>
                    </a:ext>
                  </a:extLst>
                </p:cNvPr>
                <p:cNvSpPr txBox="1"/>
                <p:nvPr/>
              </p:nvSpPr>
              <p:spPr>
                <a:xfrm>
                  <a:off x="9472486" y="4534394"/>
                  <a:ext cx="2205155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Karla" charset="0"/>
                    </a:rPr>
                    <a:t>Predict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Karla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Karla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Karla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Karla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Karla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Karla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57C4E67-F7BA-1B4F-9CA5-15165EE83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486" y="4534394"/>
                  <a:ext cx="2205155" cy="484941"/>
                </a:xfrm>
                <a:prstGeom prst="rect">
                  <a:avLst/>
                </a:prstGeom>
                <a:blipFill>
                  <a:blip r:embed="rId6"/>
                  <a:stretch>
                    <a:fillRect l="-2299" t="-74359" b="-1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4DD8431-5EE5-D94C-BBAF-83030708D12D}"/>
                    </a:ext>
                  </a:extLst>
                </p:cNvPr>
                <p:cNvSpPr/>
                <p:nvPr/>
              </p:nvSpPr>
              <p:spPr>
                <a:xfrm>
                  <a:off x="7210402" y="3192493"/>
                  <a:ext cx="462755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4DD8431-5EE5-D94C-BBAF-83030708D1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402" y="3192493"/>
                  <a:ext cx="462755" cy="39074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563" r="-13158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040EF2-ACF6-A745-887C-84FC55FB1159}"/>
              </a:ext>
            </a:extLst>
          </p:cNvPr>
          <p:cNvGrpSpPr/>
          <p:nvPr/>
        </p:nvGrpSpPr>
        <p:grpSpPr>
          <a:xfrm>
            <a:off x="5507915" y="2699766"/>
            <a:ext cx="6060089" cy="1430651"/>
            <a:chOff x="5507915" y="2699766"/>
            <a:chExt cx="6060089" cy="143065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996A04-9B10-CA47-858C-0C31F5B71CEE}"/>
                </a:ext>
              </a:extLst>
            </p:cNvPr>
            <p:cNvGrpSpPr/>
            <p:nvPr/>
          </p:nvGrpSpPr>
          <p:grpSpPr>
            <a:xfrm>
              <a:off x="6601216" y="2699766"/>
              <a:ext cx="4966788" cy="1221745"/>
              <a:chOff x="6601216" y="2781958"/>
              <a:chExt cx="4966788" cy="1221745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 flipH="1">
                <a:off x="6601216" y="3167669"/>
                <a:ext cx="1114120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7742481" y="3750554"/>
                <a:ext cx="474593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C719BBD0-1B95-AA48-9295-5FEB43688998}"/>
                      </a:ext>
                    </a:extLst>
                  </p:cNvPr>
                  <p:cNvSpPr txBox="1"/>
                  <p:nvPr/>
                </p:nvSpPr>
                <p:spPr>
                  <a:xfrm>
                    <a:off x="9472486" y="2781958"/>
                    <a:ext cx="2095518" cy="12217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charset="0"/>
                        <a:ea typeface="Karla" charset="0"/>
                        <a:cs typeface="Karla" charset="0"/>
                      </a:rPr>
                      <a:t>Find distances to all other points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Karla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</a:rPr>
                          <m:t>)</m:t>
                        </m:r>
                      </m:oMath>
                    </a14:m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719BBD0-1B95-AA48-9295-5FEB436889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2486" y="2781958"/>
                    <a:ext cx="2095518" cy="122174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616" t="-3000" r="-2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811025-CF39-6F45-98A9-92E5C7B7D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7915" y="4130417"/>
              <a:ext cx="218191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454592" y="2855245"/>
            <a:ext cx="5445382" cy="1545540"/>
            <a:chOff x="6454592" y="2855245"/>
            <a:chExt cx="5445382" cy="154554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D6B86BF-BE0F-2948-BBC2-5B8DF7A859C2}"/>
                </a:ext>
              </a:extLst>
            </p:cNvPr>
            <p:cNvGrpSpPr/>
            <p:nvPr/>
          </p:nvGrpSpPr>
          <p:grpSpPr>
            <a:xfrm>
              <a:off x="8104340" y="3451358"/>
              <a:ext cx="3795634" cy="949427"/>
              <a:chOff x="8104340" y="3451358"/>
              <a:chExt cx="3795634" cy="9494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1BA71BA-9145-5D40-93DD-F60C475CECD0}"/>
                      </a:ext>
                    </a:extLst>
                  </p:cNvPr>
                  <p:cNvSpPr txBox="1"/>
                  <p:nvPr/>
                </p:nvSpPr>
                <p:spPr>
                  <a:xfrm>
                    <a:off x="9472486" y="3451358"/>
                    <a:ext cx="2427488" cy="9494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r>
                      <a:rPr lang="en-US" dirty="0">
                        <a:latin typeface="Karla" charset="0"/>
                        <a:ea typeface="Karla" charset="0"/>
                        <a:cs typeface="Karla" charset="0"/>
                      </a:rPr>
                      <a:t>Find the k-nearest neighbors,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Karla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Karla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oMath>
                    </a14:m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1BA71BA-9145-5D40-93DD-F60C475CE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2486" y="3451358"/>
                    <a:ext cx="2427488" cy="94942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083" b="-52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Freeform 27"/>
              <p:cNvSpPr/>
              <p:nvPr/>
            </p:nvSpPr>
            <p:spPr>
              <a:xfrm>
                <a:off x="8104340" y="3494418"/>
                <a:ext cx="375781" cy="426229"/>
              </a:xfrm>
              <a:custGeom>
                <a:avLst/>
                <a:gdLst>
                  <a:gd name="connsiteX0" fmla="*/ 162838 w 375781"/>
                  <a:gd name="connsiteY0" fmla="*/ 344 h 426229"/>
                  <a:gd name="connsiteX1" fmla="*/ 25052 w 375781"/>
                  <a:gd name="connsiteY1" fmla="*/ 37922 h 426229"/>
                  <a:gd name="connsiteX2" fmla="*/ 0 w 375781"/>
                  <a:gd name="connsiteY2" fmla="*/ 75500 h 426229"/>
                  <a:gd name="connsiteX3" fmla="*/ 37578 w 375781"/>
                  <a:gd name="connsiteY3" fmla="*/ 313494 h 426229"/>
                  <a:gd name="connsiteX4" fmla="*/ 75156 w 375781"/>
                  <a:gd name="connsiteY4" fmla="*/ 351072 h 426229"/>
                  <a:gd name="connsiteX5" fmla="*/ 100208 w 375781"/>
                  <a:gd name="connsiteY5" fmla="*/ 388650 h 426229"/>
                  <a:gd name="connsiteX6" fmla="*/ 137786 w 375781"/>
                  <a:gd name="connsiteY6" fmla="*/ 401177 h 426229"/>
                  <a:gd name="connsiteX7" fmla="*/ 187890 w 375781"/>
                  <a:gd name="connsiteY7" fmla="*/ 426229 h 426229"/>
                  <a:gd name="connsiteX8" fmla="*/ 338202 w 375781"/>
                  <a:gd name="connsiteY8" fmla="*/ 388650 h 426229"/>
                  <a:gd name="connsiteX9" fmla="*/ 350728 w 375781"/>
                  <a:gd name="connsiteY9" fmla="*/ 351072 h 426229"/>
                  <a:gd name="connsiteX10" fmla="*/ 375781 w 375781"/>
                  <a:gd name="connsiteY10" fmla="*/ 313494 h 426229"/>
                  <a:gd name="connsiteX11" fmla="*/ 363255 w 375781"/>
                  <a:gd name="connsiteY11" fmla="*/ 225812 h 426229"/>
                  <a:gd name="connsiteX12" fmla="*/ 250520 w 375781"/>
                  <a:gd name="connsiteY12" fmla="*/ 125604 h 426229"/>
                  <a:gd name="connsiteX13" fmla="*/ 187890 w 375781"/>
                  <a:gd name="connsiteY13" fmla="*/ 62974 h 426229"/>
                  <a:gd name="connsiteX14" fmla="*/ 162838 w 375781"/>
                  <a:gd name="connsiteY14" fmla="*/ 344 h 42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5781" h="426229">
                    <a:moveTo>
                      <a:pt x="162838" y="344"/>
                    </a:moveTo>
                    <a:cubicBezTo>
                      <a:pt x="135698" y="-3831"/>
                      <a:pt x="37235" y="31153"/>
                      <a:pt x="25052" y="37922"/>
                    </a:cubicBezTo>
                    <a:cubicBezTo>
                      <a:pt x="11892" y="45233"/>
                      <a:pt x="8351" y="62974"/>
                      <a:pt x="0" y="75500"/>
                    </a:cubicBezTo>
                    <a:cubicBezTo>
                      <a:pt x="5272" y="149302"/>
                      <a:pt x="-5841" y="244024"/>
                      <a:pt x="37578" y="313494"/>
                    </a:cubicBezTo>
                    <a:cubicBezTo>
                      <a:pt x="46967" y="328516"/>
                      <a:pt x="63815" y="337463"/>
                      <a:pt x="75156" y="351072"/>
                    </a:cubicBezTo>
                    <a:cubicBezTo>
                      <a:pt x="84794" y="362637"/>
                      <a:pt x="88453" y="379245"/>
                      <a:pt x="100208" y="388650"/>
                    </a:cubicBezTo>
                    <a:cubicBezTo>
                      <a:pt x="110518" y="396898"/>
                      <a:pt x="125650" y="395976"/>
                      <a:pt x="137786" y="401177"/>
                    </a:cubicBezTo>
                    <a:cubicBezTo>
                      <a:pt x="154949" y="408533"/>
                      <a:pt x="171189" y="417878"/>
                      <a:pt x="187890" y="426229"/>
                    </a:cubicBezTo>
                    <a:cubicBezTo>
                      <a:pt x="223998" y="421716"/>
                      <a:pt x="303824" y="423029"/>
                      <a:pt x="338202" y="388650"/>
                    </a:cubicBezTo>
                    <a:cubicBezTo>
                      <a:pt x="347538" y="379314"/>
                      <a:pt x="344823" y="362882"/>
                      <a:pt x="350728" y="351072"/>
                    </a:cubicBezTo>
                    <a:cubicBezTo>
                      <a:pt x="357461" y="337607"/>
                      <a:pt x="367430" y="326020"/>
                      <a:pt x="375781" y="313494"/>
                    </a:cubicBezTo>
                    <a:cubicBezTo>
                      <a:pt x="371606" y="284267"/>
                      <a:pt x="376459" y="252219"/>
                      <a:pt x="363255" y="225812"/>
                    </a:cubicBezTo>
                    <a:cubicBezTo>
                      <a:pt x="337190" y="173683"/>
                      <a:pt x="287949" y="163033"/>
                      <a:pt x="250520" y="125604"/>
                    </a:cubicBezTo>
                    <a:cubicBezTo>
                      <a:pt x="167013" y="42097"/>
                      <a:pt x="288098" y="129779"/>
                      <a:pt x="187890" y="62974"/>
                    </a:cubicBezTo>
                    <a:cubicBezTo>
                      <a:pt x="174044" y="21435"/>
                      <a:pt x="189978" y="4519"/>
                      <a:pt x="162838" y="344"/>
                    </a:cubicBezTo>
                    <a:close/>
                  </a:path>
                </a:pathLst>
              </a:custGeom>
              <a:noFill/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Freeform 26"/>
            <p:cNvSpPr/>
            <p:nvPr/>
          </p:nvSpPr>
          <p:spPr>
            <a:xfrm>
              <a:off x="6454592" y="2855245"/>
              <a:ext cx="375781" cy="426229"/>
            </a:xfrm>
            <a:custGeom>
              <a:avLst/>
              <a:gdLst>
                <a:gd name="connsiteX0" fmla="*/ 162838 w 375781"/>
                <a:gd name="connsiteY0" fmla="*/ 344 h 426229"/>
                <a:gd name="connsiteX1" fmla="*/ 25052 w 375781"/>
                <a:gd name="connsiteY1" fmla="*/ 37922 h 426229"/>
                <a:gd name="connsiteX2" fmla="*/ 0 w 375781"/>
                <a:gd name="connsiteY2" fmla="*/ 75500 h 426229"/>
                <a:gd name="connsiteX3" fmla="*/ 37578 w 375781"/>
                <a:gd name="connsiteY3" fmla="*/ 313494 h 426229"/>
                <a:gd name="connsiteX4" fmla="*/ 75156 w 375781"/>
                <a:gd name="connsiteY4" fmla="*/ 351072 h 426229"/>
                <a:gd name="connsiteX5" fmla="*/ 100208 w 375781"/>
                <a:gd name="connsiteY5" fmla="*/ 388650 h 426229"/>
                <a:gd name="connsiteX6" fmla="*/ 137786 w 375781"/>
                <a:gd name="connsiteY6" fmla="*/ 401177 h 426229"/>
                <a:gd name="connsiteX7" fmla="*/ 187890 w 375781"/>
                <a:gd name="connsiteY7" fmla="*/ 426229 h 426229"/>
                <a:gd name="connsiteX8" fmla="*/ 338202 w 375781"/>
                <a:gd name="connsiteY8" fmla="*/ 388650 h 426229"/>
                <a:gd name="connsiteX9" fmla="*/ 350728 w 375781"/>
                <a:gd name="connsiteY9" fmla="*/ 351072 h 426229"/>
                <a:gd name="connsiteX10" fmla="*/ 375781 w 375781"/>
                <a:gd name="connsiteY10" fmla="*/ 313494 h 426229"/>
                <a:gd name="connsiteX11" fmla="*/ 363255 w 375781"/>
                <a:gd name="connsiteY11" fmla="*/ 225812 h 426229"/>
                <a:gd name="connsiteX12" fmla="*/ 250520 w 375781"/>
                <a:gd name="connsiteY12" fmla="*/ 125604 h 426229"/>
                <a:gd name="connsiteX13" fmla="*/ 187890 w 375781"/>
                <a:gd name="connsiteY13" fmla="*/ 62974 h 426229"/>
                <a:gd name="connsiteX14" fmla="*/ 162838 w 375781"/>
                <a:gd name="connsiteY14" fmla="*/ 344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5781" h="426229">
                  <a:moveTo>
                    <a:pt x="162838" y="344"/>
                  </a:moveTo>
                  <a:cubicBezTo>
                    <a:pt x="135698" y="-3831"/>
                    <a:pt x="37235" y="31153"/>
                    <a:pt x="25052" y="37922"/>
                  </a:cubicBezTo>
                  <a:cubicBezTo>
                    <a:pt x="11892" y="45233"/>
                    <a:pt x="8351" y="62974"/>
                    <a:pt x="0" y="75500"/>
                  </a:cubicBezTo>
                  <a:cubicBezTo>
                    <a:pt x="5272" y="149302"/>
                    <a:pt x="-5841" y="244024"/>
                    <a:pt x="37578" y="313494"/>
                  </a:cubicBezTo>
                  <a:cubicBezTo>
                    <a:pt x="46967" y="328516"/>
                    <a:pt x="63815" y="337463"/>
                    <a:pt x="75156" y="351072"/>
                  </a:cubicBezTo>
                  <a:cubicBezTo>
                    <a:pt x="84794" y="362637"/>
                    <a:pt x="88453" y="379245"/>
                    <a:pt x="100208" y="388650"/>
                  </a:cubicBezTo>
                  <a:cubicBezTo>
                    <a:pt x="110518" y="396898"/>
                    <a:pt x="125650" y="395976"/>
                    <a:pt x="137786" y="401177"/>
                  </a:cubicBezTo>
                  <a:cubicBezTo>
                    <a:pt x="154949" y="408533"/>
                    <a:pt x="171189" y="417878"/>
                    <a:pt x="187890" y="426229"/>
                  </a:cubicBezTo>
                  <a:cubicBezTo>
                    <a:pt x="223998" y="421716"/>
                    <a:pt x="303824" y="423029"/>
                    <a:pt x="338202" y="388650"/>
                  </a:cubicBezTo>
                  <a:cubicBezTo>
                    <a:pt x="347538" y="379314"/>
                    <a:pt x="344823" y="362882"/>
                    <a:pt x="350728" y="351072"/>
                  </a:cubicBezTo>
                  <a:cubicBezTo>
                    <a:pt x="357461" y="337607"/>
                    <a:pt x="367430" y="326020"/>
                    <a:pt x="375781" y="313494"/>
                  </a:cubicBezTo>
                  <a:cubicBezTo>
                    <a:pt x="371606" y="284267"/>
                    <a:pt x="376459" y="252219"/>
                    <a:pt x="363255" y="225812"/>
                  </a:cubicBezTo>
                  <a:cubicBezTo>
                    <a:pt x="337190" y="173683"/>
                    <a:pt x="287949" y="163033"/>
                    <a:pt x="250520" y="125604"/>
                  </a:cubicBezTo>
                  <a:cubicBezTo>
                    <a:pt x="167013" y="42097"/>
                    <a:pt x="288098" y="129779"/>
                    <a:pt x="187890" y="62974"/>
                  </a:cubicBezTo>
                  <a:cubicBezTo>
                    <a:pt x="174044" y="21435"/>
                    <a:pt x="189978" y="4519"/>
                    <a:pt x="162838" y="344"/>
                  </a:cubicBezTo>
                  <a:close/>
                </a:path>
              </a:pathLst>
            </a:custGeom>
            <a:noFill/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267198" y="2214889"/>
            <a:ext cx="4290868" cy="2807420"/>
            <a:chOff x="4267198" y="2214889"/>
            <a:chExt cx="4290868" cy="2807420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7703144" y="2214889"/>
              <a:ext cx="854922" cy="30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5301574" y="3433868"/>
              <a:ext cx="2401570" cy="972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4610911" y="4026845"/>
              <a:ext cx="304282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4270443" y="4480800"/>
              <a:ext cx="343270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4267198" y="5022309"/>
              <a:ext cx="343270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088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6AC0F7-9DD3-7645-86C0-F63DB6CE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4" y="146304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Prediction Models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20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51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D02AC-B252-AB42-924D-F78A40BBD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4" y="146304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Prediction Models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21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5958" y="902522"/>
            <a:ext cx="631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can try different k-models on more data</a:t>
            </a:r>
          </a:p>
        </p:txBody>
      </p:sp>
    </p:spTree>
    <p:extLst>
      <p:ext uri="{BB962C8B-B14F-4D97-AF65-F5344CB8AC3E}">
        <p14:creationId xmlns:p14="http://schemas.microsoft.com/office/powerpoint/2010/main" val="712515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22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0527" y="983807"/>
            <a:ext cx="10682602" cy="526297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k-Nearest Neighbor (</a:t>
            </a:r>
            <a:r>
              <a:rPr lang="en-US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kNN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 model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is an intuitive  way to predict a quantitative response variable: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lvl="1"/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predict a response for a set of observed predictor values, we use the responses of other observations most similar to it</a:t>
            </a:r>
          </a:p>
          <a:p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kNN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is 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non-parametric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</a:rPr>
              <a:t>learning algorithm. When we say a technique is non parametric , it means that it does not make any assumptions on the underlying data distribution.</a:t>
            </a:r>
          </a:p>
          <a:p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Note: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strategy can also be applied in classification to predict a categorical variable. We will encounter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kNN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again later in the course in the context of classification.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662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2251"/>
            <a:ext cx="12192000" cy="880589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/>
          <a:p>
            <a:pPr algn="justLow">
              <a:spcBef>
                <a:spcPts val="2200"/>
              </a:spcBef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	k-Nearest Neighbors –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kNN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FD2E6-FBBD-E64A-8D38-0F8F7AC04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79" y="1371600"/>
            <a:ext cx="1122651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09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2251"/>
            <a:ext cx="12192000" cy="880589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/>
          <a:p>
            <a:pPr algn="justLow">
              <a:spcBef>
                <a:spcPts val="2200"/>
              </a:spcBef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	k-Nearest Neighbors –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kNN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059499" y="1152656"/>
                <a:ext cx="10682602" cy="5705344"/>
              </a:xfrm>
              <a:prstGeom prst="rect">
                <a:avLst/>
              </a:prstGeom>
              <a:solidFill>
                <a:srgbClr val="F9F9F9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5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very human way </a:t>
                </a:r>
                <a:r>
                  <a:rPr lang="en-US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decision making by similar examples. 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kNN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a </a:t>
                </a:r>
                <a:r>
                  <a:rPr lang="en-US" sz="24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non-parametric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</a:rPr>
                  <a:t>learning algorithm. </a:t>
                </a:r>
                <a:endParaRPr lang="en-US" sz="2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5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 k-Nearest Neighbor Algorithm: </a:t>
                </a:r>
              </a:p>
              <a:p>
                <a:r>
                  <a:rPr lang="en-US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Given a dataset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𝐷</m:t>
                    </m:r>
                    <m:r>
                      <a:rPr lang="en-US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={</m:t>
                    </m:r>
                    <m:sSup>
                      <m:sSupPr>
                        <m:ctrlPr>
                          <a:rPr lang="en-US" sz="25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(</m:t>
                        </m:r>
                        <m:r>
                          <a:rPr lang="en-US" sz="25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5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,</m:t>
                    </m:r>
                  </m:oMath>
                </a14:m>
                <a:r>
                  <a:rPr lang="en-US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5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r>
                              <a:rPr lang="en-US" sz="25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)</m:t>
                    </m:r>
                    <m:r>
                      <a:rPr lang="en-US" sz="25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…, </m:t>
                    </m:r>
                    <m:sSup>
                      <m:sSupPr>
                        <m:ctrlPr>
                          <a:rPr lang="en-US" sz="25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(</m:t>
                        </m:r>
                        <m:r>
                          <a:rPr lang="en-US" sz="25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5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𝑁</m:t>
                            </m:r>
                          </m:e>
                        </m:d>
                      </m:sup>
                    </m:sSup>
                    <m:r>
                      <a:rPr lang="en-US" sz="25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,</m:t>
                    </m:r>
                  </m:oMath>
                </a14:m>
                <a:r>
                  <a:rPr lang="en-US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5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𝑁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)}.  For every new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𝑋</m:t>
                    </m:r>
                    <m:r>
                      <a:rPr lang="en-US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: </m:t>
                    </m:r>
                  </m:oMath>
                </a14:m>
                <a:endParaRPr lang="en-US" sz="25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Find the k-number of observations in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𝐷</m:t>
                    </m:r>
                    <m:r>
                      <a:rPr lang="en-US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most similar to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𝑋</m:t>
                    </m:r>
                    <m:r>
                      <a:rPr lang="en-US" sz="25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:</m:t>
                    </m:r>
                  </m:oMath>
                </a14:m>
                <a:endParaRPr lang="en-US" sz="2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5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5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{</m:t>
                    </m:r>
                    <m:sSup>
                      <m:sSupPr>
                        <m:ctrlPr>
                          <a:rPr lang="en-US" sz="25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(</m:t>
                        </m:r>
                        <m:r>
                          <a:rPr lang="en-US" sz="25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5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5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5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,</m:t>
                    </m:r>
                  </m:oMath>
                </a14:m>
                <a:r>
                  <a:rPr lang="en-US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5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5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5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)</m:t>
                    </m:r>
                    <m:r>
                      <a:rPr lang="en-US" sz="25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5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…, </m:t>
                    </m:r>
                    <m:sSup>
                      <m:sSupPr>
                        <m:ctrlPr>
                          <a:rPr lang="en-US" sz="25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(</m:t>
                        </m:r>
                        <m:r>
                          <a:rPr lang="en-US" sz="25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5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5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5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,</m:t>
                    </m:r>
                  </m:oMath>
                </a14:m>
                <a:r>
                  <a:rPr lang="en-US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5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5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)}</a:t>
                </a:r>
              </a:p>
              <a:p>
                <a:r>
                  <a:rPr lang="en-US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     These are called the </a:t>
                </a:r>
                <a:r>
                  <a:rPr lang="en-US" sz="25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k-nearest neighbors </a:t>
                </a:r>
                <a:r>
                  <a:rPr lang="en-US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𝑥</m:t>
                    </m:r>
                  </m:oMath>
                </a14:m>
                <a:r>
                  <a:rPr lang="en-US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endParaRPr lang="en-US" sz="2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Average the output of the k-nearest neighbors of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𝑥</m:t>
                    </m:r>
                  </m:oMath>
                </a14:m>
                <a:r>
                  <a:rPr lang="en-US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5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5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5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5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5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5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5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en-US" sz="25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5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5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5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499" y="1152656"/>
                <a:ext cx="10682602" cy="5705344"/>
              </a:xfrm>
              <a:prstGeom prst="rect">
                <a:avLst/>
              </a:prstGeom>
              <a:blipFill>
                <a:blip r:embed="rId3"/>
                <a:stretch>
                  <a:fillRect l="-951" t="-889" b="-30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23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2207-1874-9240-8C93-81723E75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Ex A.1, Ex A.2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F80CC-9CED-1842-95AC-9DFDA63F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4F4E6-500C-1449-A51B-55B8DDB9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10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191A4-BB47-574D-A0FE-FB5004BD2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26</a:t>
            </a:fld>
            <a:endParaRPr lang="en-US"/>
          </a:p>
        </p:txBody>
      </p:sp>
      <p:sp>
        <p:nvSpPr>
          <p:cNvPr id="3" name="Each session held by the instructor is capped at 90 minutes twice a week.…">
            <a:extLst>
              <a:ext uri="{FF2B5EF4-FFF2-40B4-BE49-F238E27FC236}">
                <a16:creationId xmlns:a16="http://schemas.microsoft.com/office/drawing/2014/main" id="{34EFD4C9-E7FD-3743-8D36-D5AA8738DCA7}"/>
              </a:ext>
            </a:extLst>
          </p:cNvPr>
          <p:cNvSpPr txBox="1"/>
          <p:nvPr/>
        </p:nvSpPr>
        <p:spPr>
          <a:xfrm>
            <a:off x="444500" y="2916238"/>
            <a:ext cx="11544300" cy="32654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rmAutofit lnSpcReduction="10000"/>
          </a:bodyPr>
          <a:lstStyle/>
          <a:p>
            <a:pPr marL="12700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endParaRPr sz="2200" dirty="0">
              <a:latin typeface="Chalkboard SE" panose="03050602040202020205" pitchFamily="66" charset="77"/>
            </a:endParaRPr>
          </a:p>
          <a:p>
            <a:pPr marL="260927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rPr lang="en-US" sz="2200" b="1" dirty="0">
                <a:latin typeface="Chalkboard SE" panose="03050602040202020205" pitchFamily="66" charset="77"/>
              </a:rPr>
              <a:t>Exercise: </a:t>
            </a:r>
            <a:r>
              <a:rPr lang="en-US" sz="2200" dirty="0">
                <a:latin typeface="Chalkboard SE" panose="03050602040202020205" pitchFamily="66" charset="77"/>
              </a:rPr>
              <a:t>One person shares the screen and leads the discussion.</a:t>
            </a:r>
          </a:p>
          <a:p>
            <a:pPr defTabSz="1219169">
              <a:spcBef>
                <a:spcPts val="1200"/>
              </a:spcBef>
              <a:buSzPct val="150000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rPr lang="en-US" sz="2200" dirty="0">
                <a:latin typeface="Chalkboard SE" panose="03050602040202020205" pitchFamily="66" charset="77"/>
              </a:rPr>
              <a:t>	Today’s lucky student:  Alphabetic order of first name.   </a:t>
            </a:r>
          </a:p>
          <a:p>
            <a:pPr marL="285750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endParaRPr lang="en-US" sz="2200" dirty="0">
              <a:latin typeface="Chalkboard SE" panose="03050602040202020205" pitchFamily="66" charset="77"/>
            </a:endParaRPr>
          </a:p>
          <a:p>
            <a:pPr marL="260927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rPr lang="en-US" sz="2200" b="1" dirty="0">
                <a:latin typeface="Chalkboard SE" panose="03050602040202020205" pitchFamily="66" charset="77"/>
              </a:rPr>
              <a:t> Instructions: </a:t>
            </a:r>
            <a:r>
              <a:rPr lang="en-US" sz="2200" dirty="0">
                <a:latin typeface="Chalkboard SE" panose="03050602040202020205" pitchFamily="66" charset="77"/>
              </a:rPr>
              <a:t>Make sure to read the instructions (and hints).</a:t>
            </a:r>
          </a:p>
          <a:p>
            <a:pPr marL="285750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endParaRPr lang="en-US" sz="2200" dirty="0">
              <a:latin typeface="Chalkboard SE" panose="03050602040202020205" pitchFamily="66" charset="77"/>
            </a:endParaRPr>
          </a:p>
          <a:p>
            <a:pPr marL="260927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rPr lang="en-US" sz="2200" b="1" dirty="0">
                <a:latin typeface="Chalkboard SE" panose="03050602040202020205" pitchFamily="66" charset="77"/>
              </a:rPr>
              <a:t> Participate: </a:t>
            </a:r>
            <a:r>
              <a:rPr lang="en-US" sz="2200" dirty="0">
                <a:latin typeface="Chalkboard SE" panose="03050602040202020205" pitchFamily="66" charset="77"/>
              </a:rPr>
              <a:t>Best way to learn out of breakout sessions is to actively participate.</a:t>
            </a:r>
            <a:endParaRPr lang="en-US" sz="2200" b="1" dirty="0">
              <a:latin typeface="Chalkboard SE" panose="03050602040202020205" pitchFamily="66" charset="77"/>
            </a:endParaRPr>
          </a:p>
          <a:p>
            <a:pPr defTabSz="1219169">
              <a:spcBef>
                <a:spcPts val="1200"/>
              </a:spcBef>
              <a:buSzPct val="150000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endParaRPr lang="en-US" sz="2200" dirty="0">
              <a:latin typeface="Chalkboard SE" panose="03050602040202020205" pitchFamily="66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73F6A1-A855-0F44-ABCF-ABA0A33B1C07}"/>
              </a:ext>
            </a:extLst>
          </p:cNvPr>
          <p:cNvSpPr/>
          <p:nvPr/>
        </p:nvSpPr>
        <p:spPr>
          <a:xfrm>
            <a:off x="609600" y="968375"/>
            <a:ext cx="10972800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rmAutofit fontScale="92500" lnSpcReduction="20000"/>
          </a:bodyPr>
          <a:lstStyle/>
          <a:p>
            <a:pPr>
              <a:lnSpc>
                <a:spcPct val="80000"/>
              </a:lnSpc>
              <a:spcAft>
                <a:spcPts val="300"/>
              </a:spcAft>
            </a:pPr>
            <a:r>
              <a:rPr lang="en-US" sz="8300" spc="-42" dirty="0">
                <a:latin typeface="Delivery Note DEMO" pitchFamily="2" charset="77"/>
                <a:sym typeface="Canela Bold"/>
              </a:rPr>
              <a:t>What to do? </a:t>
            </a:r>
            <a:r>
              <a:rPr lang="en-US" sz="4800" spc="-42" dirty="0">
                <a:sym typeface="Canela Bold"/>
              </a:rPr>
              <a:t>🤔 </a:t>
            </a:r>
          </a:p>
        </p:txBody>
      </p:sp>
    </p:spTree>
    <p:extLst>
      <p:ext uri="{BB962C8B-B14F-4D97-AF65-F5344CB8AC3E}">
        <p14:creationId xmlns:p14="http://schemas.microsoft.com/office/powerpoint/2010/main" val="841097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355102"/>
            <a:ext cx="10102809" cy="467440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Part A: Statistical Modeling  </a:t>
            </a:r>
          </a:p>
          <a:p>
            <a:pPr>
              <a:spcAft>
                <a:spcPts val="1200"/>
              </a:spcAft>
            </a:pPr>
            <a:r>
              <a:rPr lang="en-US" dirty="0"/>
              <a:t>	k-Nearest Neighbors (</a:t>
            </a:r>
            <a:r>
              <a:rPr lang="en-US" dirty="0" err="1"/>
              <a:t>kNN</a:t>
            </a:r>
            <a:r>
              <a:rPr lang="en-US" dirty="0"/>
              <a:t>) </a:t>
            </a:r>
          </a:p>
          <a:p>
            <a:pPr>
              <a:spcBef>
                <a:spcPts val="1872"/>
              </a:spcBef>
              <a:spcAft>
                <a:spcPts val="1200"/>
              </a:spcAft>
            </a:pPr>
            <a:r>
              <a:rPr lang="en-US" b="1" dirty="0"/>
              <a:t>Part B: Model Fitness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	How does the model perform predicting? </a:t>
            </a:r>
            <a:endParaRPr lang="en-US" b="1" dirty="0"/>
          </a:p>
          <a:p>
            <a:pPr>
              <a:spcBef>
                <a:spcPts val="1872"/>
              </a:spcBef>
              <a:spcAft>
                <a:spcPts val="1200"/>
              </a:spcAft>
            </a:pPr>
            <a:r>
              <a:rPr lang="en-US" b="1" dirty="0"/>
              <a:t>Part B: Comparison of Two Models  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	How do we choose from two different models?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b="1" dirty="0"/>
              <a:t>Part C: Linear Models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3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a Variable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266" y="127975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Let’s imagine a scenario where we'd like to predict one variable using another (or a set of other) variables.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b="1" dirty="0"/>
              <a:t>Examples: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Predicting the number of views a YouTube video will get next week based on video length, the date it was posted, the previous number of views, etc.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Predicting which movies a Netflix user will rate highly based on their previous movie ratings, demographic data,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48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2980849"/>
              </p:ext>
            </p:extLst>
          </p:nvPr>
        </p:nvGraphicFramePr>
        <p:xfrm>
          <a:off x="3211466" y="3296797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7316">
                <a:tc>
                  <a:txBody>
                    <a:bodyPr/>
                    <a:lstStyle/>
                    <a:p>
                      <a:r>
                        <a:rPr dirty="0"/>
                        <a:t>TV</a:t>
                      </a:r>
                      <a:endParaRPr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radio</a:t>
                      </a:r>
                      <a:endParaRPr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newspaper</a:t>
                      </a:r>
                      <a:endParaRPr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57631" y="1461024"/>
            <a:ext cx="232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,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3415" y="946122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/>
              <a:t>Advertising data set</a:t>
            </a:r>
            <a:r>
              <a:rPr lang="en-US" dirty="0"/>
              <a:t> consists of the sales of a particular product in 200 different markets, and advertising budgets for the product in each of those markets for three different media: TV, radio, and newspaper.  Everything is given in units of $1000.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6629" y="5730889"/>
            <a:ext cx="1047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of the figures in this presentation are taken from "An Introduction to Statistical Learning, with applications in R"  (Springer, 2013) with permission from the authors: G. James, D. Witten,  T. Hastie and R. </a:t>
            </a:r>
            <a:r>
              <a:rPr lang="en-US" dirty="0" err="1"/>
              <a:t>Tibshirani</a:t>
            </a:r>
            <a:r>
              <a:rPr lang="en-US" dirty="0"/>
              <a:t> "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60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/>
              <a:t>vs. Predictor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1546287"/>
            <a:ext cx="10327008" cy="2111143"/>
          </a:xfrm>
        </p:spPr>
        <p:txBody>
          <a:bodyPr/>
          <a:lstStyle/>
          <a:p>
            <a:r>
              <a:rPr lang="en-US" dirty="0"/>
              <a:t>There is an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asymmetry</a:t>
            </a:r>
            <a:r>
              <a:rPr lang="en-US" dirty="0"/>
              <a:t> in many of these problems: </a:t>
            </a:r>
          </a:p>
          <a:p>
            <a:pPr marL="923925"/>
            <a:r>
              <a:rPr lang="en-US" dirty="0"/>
              <a:t>The variable we would like to predict may be more difficult to measure, is more important than the other(s), or maybe directly or indirectly influenced by the other variable(s).</a:t>
            </a:r>
          </a:p>
          <a:p>
            <a:pPr marL="923925"/>
            <a:endParaRPr lang="en-US" dirty="0"/>
          </a:p>
          <a:p>
            <a:r>
              <a:rPr lang="en-US" dirty="0"/>
              <a:t>Thus, we'd like to define two categories of variables: </a:t>
            </a:r>
          </a:p>
          <a:p>
            <a:pPr marL="979488" indent="-455613">
              <a:buFont typeface="Arial" charset="0"/>
              <a:buChar char="•"/>
            </a:pPr>
            <a:r>
              <a:rPr lang="en-US" dirty="0"/>
              <a:t>variables whose values we want to predict </a:t>
            </a:r>
          </a:p>
          <a:p>
            <a:pPr marL="979488" indent="-455613">
              <a:buFont typeface="Arial" charset="0"/>
              <a:buChar char="•"/>
            </a:pPr>
            <a:r>
              <a:rPr lang="en-US" dirty="0"/>
              <a:t>variables whose values we use to make our prediction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67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/>
              <a:t>vs. Predictor Variables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2756206"/>
              </p:ext>
            </p:extLst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69" y="1340843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0" y="1433208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294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/>
              <a:t>vs. Predictor Variables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2756206"/>
              </p:ext>
            </p:extLst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502229" y="1017486"/>
            <a:ext cx="2532640" cy="1793570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86228" y="1156745"/>
                <a:ext cx="2370263" cy="1798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𝑋</m:t>
                      </m:r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,…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𝑛𝑗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</a:p>
              <a:p>
                <a:pPr algn="ctr"/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features</a:t>
                </a:r>
              </a:p>
              <a:p>
                <a:pPr algn="ctr"/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covariates</a:t>
                </a:r>
              </a:p>
              <a:p>
                <a:pPr algn="ctr"/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228" y="1156745"/>
                <a:ext cx="2370263" cy="17980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549052" y="1461024"/>
                <a:ext cx="16499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052" y="1461024"/>
                <a:ext cx="164991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258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6834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	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015473"/>
                <a:ext cx="10753340" cy="3901702"/>
              </a:xfrm>
              <a:solidFill>
                <a:schemeClr val="bg1">
                  <a:lumMod val="85000"/>
                  <a:alpha val="92000"/>
                </a:schemeClr>
              </a:solidFill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are observing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𝑝</m:t>
                    </m:r>
                    <m:r>
                      <a:rPr lang="en-US" sz="2400" b="0" i="1" smtClean="0">
                        <a:latin typeface="Cambria Math" charset="0"/>
                      </a:rPr>
                      <m:t>+1 </m:t>
                    </m:r>
                  </m:oMath>
                </a14:m>
                <a:r>
                  <a:rPr lang="en-US" sz="2400" dirty="0"/>
                  <a:t>number variables and we are making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𝑛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sets of observations. We call:</a:t>
                </a:r>
              </a:p>
              <a:p>
                <a:pPr marL="923925" indent="-344488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sz="2400" dirty="0"/>
                  <a:t>the variable we'd like to predict the </a:t>
                </a:r>
                <a:r>
                  <a:rPr lang="en-US" sz="2400" b="1" dirty="0"/>
                  <a:t>outcome</a:t>
                </a:r>
                <a:r>
                  <a:rPr lang="en-US" sz="2400" dirty="0"/>
                  <a:t> or </a:t>
                </a:r>
                <a:r>
                  <a:rPr lang="en-US" sz="2400" b="1" dirty="0"/>
                  <a:t>response variable</a:t>
                </a:r>
                <a:r>
                  <a:rPr lang="en-US" sz="2400" dirty="0"/>
                  <a:t>; typically, we denote this variable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the individual measurements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b="0" dirty="0"/>
              </a:p>
              <a:p>
                <a:pPr marL="923925" indent="-344488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sz="2400" dirty="0"/>
                  <a:t>the variables we use in making the predictions the </a:t>
                </a:r>
                <a:r>
                  <a:rPr lang="en-US" sz="2400" b="1" dirty="0"/>
                  <a:t>features</a:t>
                </a:r>
                <a:r>
                  <a:rPr lang="en-US" sz="2400" dirty="0"/>
                  <a:t> or </a:t>
                </a:r>
                <a:r>
                  <a:rPr lang="en-US" sz="2400" b="1" dirty="0"/>
                  <a:t>predictor</a:t>
                </a:r>
                <a:r>
                  <a:rPr lang="en-US" sz="2400" dirty="0"/>
                  <a:t> variables; typically, we denote these variables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and the individual measurements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015473"/>
                <a:ext cx="10753340" cy="3901702"/>
              </a:xfrm>
              <a:blipFill rotWithShape="0">
                <a:blip r:embed="rId3"/>
                <a:stretch>
                  <a:fillRect l="-907" t="-12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3415" y="5032311"/>
                <a:ext cx="105816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indexes the observation (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=1,…,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 indexes the value of the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-</a:t>
                </a:r>
                <a:r>
                  <a:rPr lang="en-US" sz="2400" dirty="0" err="1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th</a:t>
                </a:r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 predictor variable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j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=1,…,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𝑝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5032311"/>
                <a:ext cx="10581643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922" t="-57353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19827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Lecture4b_optimization</Template>
  <TotalTime>19317</TotalTime>
  <Words>1333</Words>
  <Application>Microsoft Macintosh PowerPoint</Application>
  <PresentationFormat>Widescreen</PresentationFormat>
  <Paragraphs>259</Paragraphs>
  <Slides>27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.Apple Color Emoji UI</vt:lpstr>
      <vt:lpstr>Arial</vt:lpstr>
      <vt:lpstr>Calibri</vt:lpstr>
      <vt:lpstr>Calibri Light</vt:lpstr>
      <vt:lpstr>Cambria Math</vt:lpstr>
      <vt:lpstr>Chalkboard SE</vt:lpstr>
      <vt:lpstr>Delivery Note DEMO</vt:lpstr>
      <vt:lpstr>Karla</vt:lpstr>
      <vt:lpstr>Custom Design</vt:lpstr>
      <vt:lpstr>GEC_template</vt:lpstr>
      <vt:lpstr> Introduction to Regression Part A - kNN </vt:lpstr>
      <vt:lpstr>PowerPoint Presentation</vt:lpstr>
      <vt:lpstr>Lecture Outline  </vt:lpstr>
      <vt:lpstr>Predicting a Variable </vt:lpstr>
      <vt:lpstr>Data</vt:lpstr>
      <vt:lpstr>Response vs. Predictor Variables</vt:lpstr>
      <vt:lpstr>Response vs. Predictor Variables</vt:lpstr>
      <vt:lpstr>Response vs. Predictor Variables</vt:lpstr>
      <vt:lpstr> Definition</vt:lpstr>
      <vt:lpstr>Statistical Model</vt:lpstr>
      <vt:lpstr>True vs. Statistical Model</vt:lpstr>
      <vt:lpstr>Example: predicting sales</vt:lpstr>
      <vt:lpstr>Statistical Model</vt:lpstr>
      <vt:lpstr>Statistical Model</vt:lpstr>
      <vt:lpstr>Statistical Model</vt:lpstr>
      <vt:lpstr>Statistical Model</vt:lpstr>
      <vt:lpstr>Prediction vs. Estimation</vt:lpstr>
      <vt:lpstr>Simple Prediction Model</vt:lpstr>
      <vt:lpstr>Simple Prediction Model</vt:lpstr>
      <vt:lpstr>Extend the Prediction Model</vt:lpstr>
      <vt:lpstr>Simple Prediction Models </vt:lpstr>
      <vt:lpstr>Simple Prediction Models </vt:lpstr>
      <vt:lpstr>k-Nearest Neighbors</vt:lpstr>
      <vt:lpstr> k-Nearest Neighbors – kNN </vt:lpstr>
      <vt:lpstr> k-Nearest Neighbors – kNN </vt:lpstr>
      <vt:lpstr>Ex A.1, Ex A.2</vt:lpstr>
      <vt:lpstr>PowerPoint Presentation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Protopapas, Pavlos</cp:lastModifiedBy>
  <cp:revision>543</cp:revision>
  <cp:lastPrinted>2020-08-20T18:42:21Z</cp:lastPrinted>
  <dcterms:created xsi:type="dcterms:W3CDTF">2018-04-18T18:49:01Z</dcterms:created>
  <dcterms:modified xsi:type="dcterms:W3CDTF">2020-09-14T02:57:53Z</dcterms:modified>
</cp:coreProperties>
</file>